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51"/>
    <p:restoredTop sz="94694"/>
  </p:normalViewPr>
  <p:slideViewPr>
    <p:cSldViewPr snapToGrid="0">
      <p:cViewPr varScale="1">
        <p:scale>
          <a:sx n="161" d="100"/>
          <a:sy n="161" d="100"/>
        </p:scale>
        <p:origin x="856"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efa4785c1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efa4785c1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efa4785c1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efa4785c1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efa4785f1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efa4785f1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hyperlink" Target="mailto:javierjorge77@gmail.com" TargetMode="External"/><Relationship Id="rId7" Type="http://schemas.openxmlformats.org/officeDocument/2006/relationships/image" Target="../media/image33.png"/><Relationship Id="rId2" Type="http://schemas.openxmlformats.org/officeDocument/2006/relationships/hyperlink" Target="https://www.linkedin.com/in/jjpo/" TargetMode="External"/><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hyperlink" Target="https://github.com/javierjorge77/Springboard/tree/main/Capstones/Capstone2" TargetMode="External"/><Relationship Id="rId9"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1368200"/>
            <a:ext cx="9144000" cy="1869300"/>
          </a:xfrm>
          <a:prstGeom prst="rect">
            <a:avLst/>
          </a:prstGeom>
        </p:spPr>
        <p:txBody>
          <a:bodyPr spcFirstLastPara="1" wrap="square" lIns="91425" tIns="91425" rIns="91425" bIns="91425" anchor="b" anchorCtr="0">
            <a:normAutofit/>
          </a:bodyPr>
          <a:lstStyle/>
          <a:p>
            <a:pPr marL="0" lvl="0" indent="0" algn="ctr" rtl="0">
              <a:lnSpc>
                <a:spcPct val="115000"/>
              </a:lnSpc>
              <a:spcBef>
                <a:spcPts val="0"/>
              </a:spcBef>
              <a:spcAft>
                <a:spcPts val="0"/>
              </a:spcAft>
              <a:buNone/>
            </a:pPr>
            <a:r>
              <a:rPr lang="es" sz="2272" b="1">
                <a:solidFill>
                  <a:srgbClr val="0E0E0E"/>
                </a:solidFill>
              </a:rPr>
              <a:t>Prediction Model of Electoral Results in Mexico:</a:t>
            </a:r>
            <a:endParaRPr sz="2272" b="1">
              <a:solidFill>
                <a:srgbClr val="0E0E0E"/>
              </a:solidFill>
            </a:endParaRPr>
          </a:p>
          <a:p>
            <a:pPr marL="0" lvl="0" indent="0" algn="ctr" rtl="0">
              <a:lnSpc>
                <a:spcPct val="115000"/>
              </a:lnSpc>
              <a:spcBef>
                <a:spcPts val="0"/>
              </a:spcBef>
              <a:spcAft>
                <a:spcPts val="0"/>
              </a:spcAft>
              <a:buNone/>
            </a:pPr>
            <a:r>
              <a:rPr lang="es" sz="2272">
                <a:solidFill>
                  <a:srgbClr val="0E0E0E"/>
                </a:solidFill>
              </a:rPr>
              <a:t>A Case Study using PREP, INEGI and INE Data.</a:t>
            </a:r>
            <a:endParaRPr sz="2272">
              <a:solidFill>
                <a:srgbClr val="0E0E0E"/>
              </a:solidFill>
            </a:endParaRPr>
          </a:p>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21850" y="2537500"/>
            <a:ext cx="8520600" cy="7926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sz="1500"/>
              <a:t>Data Science Intensive Capstone Project, August 3rd, 2024</a:t>
            </a:r>
            <a:endParaRPr sz="1500"/>
          </a:p>
          <a:p>
            <a:pPr marL="0" lvl="0" indent="0" algn="ctr" rtl="0">
              <a:spcBef>
                <a:spcPts val="0"/>
              </a:spcBef>
              <a:spcAft>
                <a:spcPts val="0"/>
              </a:spcAft>
              <a:buNone/>
            </a:pPr>
            <a:endParaRPr sz="1500"/>
          </a:p>
          <a:p>
            <a:pPr marL="0" lvl="0" indent="0" algn="ctr" rtl="0">
              <a:spcBef>
                <a:spcPts val="0"/>
              </a:spcBef>
              <a:spcAft>
                <a:spcPts val="0"/>
              </a:spcAft>
              <a:buClr>
                <a:schemeClr val="dk1"/>
              </a:buClr>
              <a:buSzPct val="52380"/>
              <a:buFont typeface="Arial"/>
              <a:buNone/>
            </a:pPr>
            <a:r>
              <a:rPr lang="es" sz="2100"/>
              <a:t>By Javier Jorge Pérez Ontiveros</a:t>
            </a:r>
            <a:endParaRPr sz="2100"/>
          </a:p>
          <a:p>
            <a:pPr marL="0" lvl="0" indent="0" algn="ctr" rtl="0">
              <a:spcBef>
                <a:spcPts val="0"/>
              </a:spcBef>
              <a:spcAft>
                <a:spcPts val="0"/>
              </a:spcAft>
              <a:buNone/>
            </a:pPr>
            <a:endParaRPr sz="1500"/>
          </a:p>
        </p:txBody>
      </p:sp>
      <p:pic>
        <p:nvPicPr>
          <p:cNvPr id="56" name="Google Shape;56;p13"/>
          <p:cNvPicPr preferRelativeResize="0"/>
          <p:nvPr/>
        </p:nvPicPr>
        <p:blipFill>
          <a:blip r:embed="rId3">
            <a:alphaModFix/>
          </a:blip>
          <a:stretch>
            <a:fillRect/>
          </a:stretch>
        </p:blipFill>
        <p:spPr>
          <a:xfrm>
            <a:off x="276500" y="316175"/>
            <a:ext cx="2355178" cy="659450"/>
          </a:xfrm>
          <a:prstGeom prst="rect">
            <a:avLst/>
          </a:prstGeom>
          <a:noFill/>
          <a:ln>
            <a:noFill/>
          </a:ln>
        </p:spPr>
      </p:pic>
      <p:pic>
        <p:nvPicPr>
          <p:cNvPr id="57" name="Google Shape;57;p13"/>
          <p:cNvPicPr preferRelativeResize="0"/>
          <p:nvPr/>
        </p:nvPicPr>
        <p:blipFill>
          <a:blip r:embed="rId4">
            <a:alphaModFix/>
          </a:blip>
          <a:stretch>
            <a:fillRect/>
          </a:stretch>
        </p:blipFill>
        <p:spPr>
          <a:xfrm>
            <a:off x="4040990" y="19100"/>
            <a:ext cx="1082325" cy="1126600"/>
          </a:xfrm>
          <a:prstGeom prst="rect">
            <a:avLst/>
          </a:prstGeom>
          <a:noFill/>
          <a:ln>
            <a:noFill/>
          </a:ln>
        </p:spPr>
      </p:pic>
      <p:pic>
        <p:nvPicPr>
          <p:cNvPr id="58" name="Google Shape;58;p13"/>
          <p:cNvPicPr preferRelativeResize="0"/>
          <p:nvPr/>
        </p:nvPicPr>
        <p:blipFill>
          <a:blip r:embed="rId5">
            <a:alphaModFix/>
          </a:blip>
          <a:stretch>
            <a:fillRect/>
          </a:stretch>
        </p:blipFill>
        <p:spPr>
          <a:xfrm>
            <a:off x="6678445" y="252672"/>
            <a:ext cx="2153855" cy="659450"/>
          </a:xfrm>
          <a:prstGeom prst="rect">
            <a:avLst/>
          </a:prstGeom>
          <a:noFill/>
          <a:ln>
            <a:noFill/>
          </a:ln>
        </p:spPr>
      </p:pic>
      <p:sp>
        <p:nvSpPr>
          <p:cNvPr id="59" name="Google Shape;59;p13"/>
          <p:cNvSpPr txBox="1"/>
          <p:nvPr/>
        </p:nvSpPr>
        <p:spPr>
          <a:xfrm>
            <a:off x="4230550" y="3506500"/>
            <a:ext cx="45615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500">
                <a:solidFill>
                  <a:schemeClr val="dk2"/>
                </a:solidFill>
              </a:rPr>
              <a:t>Mentor</a:t>
            </a:r>
            <a:endParaRPr sz="1500">
              <a:solidFill>
                <a:schemeClr val="dk2"/>
              </a:solidFill>
            </a:endParaRPr>
          </a:p>
        </p:txBody>
      </p:sp>
      <p:pic>
        <p:nvPicPr>
          <p:cNvPr id="60" name="Google Shape;60;p13"/>
          <p:cNvPicPr preferRelativeResize="0"/>
          <p:nvPr/>
        </p:nvPicPr>
        <p:blipFill>
          <a:blip r:embed="rId6">
            <a:alphaModFix/>
          </a:blip>
          <a:stretch>
            <a:fillRect/>
          </a:stretch>
        </p:blipFill>
        <p:spPr>
          <a:xfrm>
            <a:off x="4282438" y="3893777"/>
            <a:ext cx="665325" cy="700498"/>
          </a:xfrm>
          <a:prstGeom prst="rect">
            <a:avLst/>
          </a:prstGeom>
          <a:noFill/>
          <a:ln>
            <a:noFill/>
          </a:ln>
        </p:spPr>
      </p:pic>
      <p:sp>
        <p:nvSpPr>
          <p:cNvPr id="61" name="Google Shape;61;p13"/>
          <p:cNvSpPr txBox="1"/>
          <p:nvPr/>
        </p:nvSpPr>
        <p:spPr>
          <a:xfrm>
            <a:off x="4040988" y="4484150"/>
            <a:ext cx="3000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a:solidFill>
                  <a:schemeClr val="dk2"/>
                </a:solidFill>
              </a:rPr>
              <a:t>Ale Berbesi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727C49-BC63-0276-8B33-EFB8C1A764B3}"/>
              </a:ext>
            </a:extLst>
          </p:cNvPr>
          <p:cNvSpPr>
            <a:spLocks noGrp="1"/>
          </p:cNvSpPr>
          <p:nvPr>
            <p:ph type="title"/>
          </p:nvPr>
        </p:nvSpPr>
        <p:spPr/>
        <p:txBody>
          <a:bodyPr>
            <a:normAutofit fontScale="90000"/>
          </a:bodyPr>
          <a:lstStyle/>
          <a:p>
            <a:r>
              <a:rPr lang="es-MX" dirty="0"/>
              <a:t>Features vs Response Heatmap</a:t>
            </a:r>
          </a:p>
        </p:txBody>
      </p:sp>
      <p:pic>
        <p:nvPicPr>
          <p:cNvPr id="5" name="Imagen 4">
            <a:extLst>
              <a:ext uri="{FF2B5EF4-FFF2-40B4-BE49-F238E27FC236}">
                <a16:creationId xmlns:a16="http://schemas.microsoft.com/office/drawing/2014/main" id="{687A8A69-C64A-5480-7539-1D56F83759AE}"/>
              </a:ext>
            </a:extLst>
          </p:cNvPr>
          <p:cNvPicPr>
            <a:picLocks noChangeAspect="1"/>
          </p:cNvPicPr>
          <p:nvPr/>
        </p:nvPicPr>
        <p:blipFill>
          <a:blip r:embed="rId2"/>
          <a:stretch>
            <a:fillRect/>
          </a:stretch>
        </p:blipFill>
        <p:spPr>
          <a:xfrm>
            <a:off x="483408" y="1097280"/>
            <a:ext cx="4469883" cy="4046220"/>
          </a:xfrm>
          <a:prstGeom prst="rect">
            <a:avLst/>
          </a:prstGeom>
        </p:spPr>
      </p:pic>
      <p:sp>
        <p:nvSpPr>
          <p:cNvPr id="6" name="CuadroTexto 5">
            <a:extLst>
              <a:ext uri="{FF2B5EF4-FFF2-40B4-BE49-F238E27FC236}">
                <a16:creationId xmlns:a16="http://schemas.microsoft.com/office/drawing/2014/main" id="{D0D8C22B-8009-874F-648E-F4503C8351CE}"/>
              </a:ext>
            </a:extLst>
          </p:cNvPr>
          <p:cNvSpPr txBox="1"/>
          <p:nvPr/>
        </p:nvSpPr>
        <p:spPr>
          <a:xfrm>
            <a:off x="5385816" y="1188720"/>
            <a:ext cx="3621024" cy="2031325"/>
          </a:xfrm>
          <a:prstGeom prst="rect">
            <a:avLst/>
          </a:prstGeom>
          <a:noFill/>
        </p:spPr>
        <p:txBody>
          <a:bodyPr wrap="square" rtlCol="0">
            <a:spAutoFit/>
          </a:bodyPr>
          <a:lstStyle/>
          <a:p>
            <a:r>
              <a:rPr lang="es-MX" dirty="0"/>
              <a:t>These variables showed a positive correlation with MORENA votes:</a:t>
            </a:r>
          </a:p>
          <a:p>
            <a:endParaRPr lang="es-MX" dirty="0"/>
          </a:p>
          <a:p>
            <a:pPr marL="285750" indent="-285750">
              <a:buFont typeface="Arial" panose="020B0604020202020204" pitchFamily="34" charset="0"/>
              <a:buChar char="•"/>
            </a:pPr>
            <a:r>
              <a:rPr lang="es-MX" dirty="0"/>
              <a:t>Preference for AMLO in 2018</a:t>
            </a:r>
          </a:p>
          <a:p>
            <a:pPr marL="285750" indent="-285750">
              <a:buFont typeface="Arial" panose="020B0604020202020204" pitchFamily="34" charset="0"/>
              <a:buChar char="•"/>
            </a:pPr>
            <a:r>
              <a:rPr lang="es-MX" dirty="0"/>
              <a:t>Federal Warefare budget</a:t>
            </a:r>
          </a:p>
          <a:p>
            <a:pPr marL="285750" indent="-285750">
              <a:buFont typeface="Arial" panose="020B0604020202020204" pitchFamily="34" charset="0"/>
              <a:buChar char="•"/>
            </a:pPr>
            <a:r>
              <a:rPr lang="es-MX" dirty="0"/>
              <a:t>Poberty Habitants</a:t>
            </a:r>
          </a:p>
          <a:p>
            <a:pPr marL="285750" indent="-285750">
              <a:buFont typeface="Arial" panose="020B0604020202020204" pitchFamily="34" charset="0"/>
              <a:buChar char="•"/>
            </a:pPr>
            <a:r>
              <a:rPr lang="es-MX" dirty="0"/>
              <a:t>Public Hospitals</a:t>
            </a:r>
          </a:p>
          <a:p>
            <a:pPr marL="285750" indent="-285750">
              <a:buFont typeface="Arial" panose="020B0604020202020204" pitchFamily="34" charset="0"/>
              <a:buChar char="•"/>
            </a:pPr>
            <a:r>
              <a:rPr lang="es-MX" dirty="0"/>
              <a:t>Catholic Beliefs</a:t>
            </a:r>
          </a:p>
          <a:p>
            <a:pPr marL="285750" indent="-285750">
              <a:buFont typeface="Arial" panose="020B0604020202020204" pitchFamily="34" charset="0"/>
              <a:buChar char="•"/>
            </a:pPr>
            <a:r>
              <a:rPr lang="es-MX" dirty="0"/>
              <a:t>Adults Amount</a:t>
            </a:r>
          </a:p>
        </p:txBody>
      </p:sp>
    </p:spTree>
    <p:extLst>
      <p:ext uri="{BB962C8B-B14F-4D97-AF65-F5344CB8AC3E}">
        <p14:creationId xmlns:p14="http://schemas.microsoft.com/office/powerpoint/2010/main" val="1677209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8B7212-DF3F-C4C2-5C0A-4E3FEA2B2CB4}"/>
              </a:ext>
            </a:extLst>
          </p:cNvPr>
          <p:cNvSpPr>
            <a:spLocks noGrp="1"/>
          </p:cNvSpPr>
          <p:nvPr>
            <p:ph type="title"/>
          </p:nvPr>
        </p:nvSpPr>
        <p:spPr/>
        <p:txBody>
          <a:bodyPr>
            <a:normAutofit fontScale="90000"/>
          </a:bodyPr>
          <a:lstStyle/>
          <a:p>
            <a:r>
              <a:rPr lang="es-MX" dirty="0"/>
              <a:t>Linear Correlations</a:t>
            </a:r>
          </a:p>
        </p:txBody>
      </p:sp>
      <p:pic>
        <p:nvPicPr>
          <p:cNvPr id="4" name="Imagen 3">
            <a:extLst>
              <a:ext uri="{FF2B5EF4-FFF2-40B4-BE49-F238E27FC236}">
                <a16:creationId xmlns:a16="http://schemas.microsoft.com/office/drawing/2014/main" id="{A8088F2E-3DFE-190B-A5A8-FFCE5631EA98}"/>
              </a:ext>
            </a:extLst>
          </p:cNvPr>
          <p:cNvPicPr>
            <a:picLocks noChangeAspect="1"/>
          </p:cNvPicPr>
          <p:nvPr/>
        </p:nvPicPr>
        <p:blipFill>
          <a:blip r:embed="rId2"/>
          <a:stretch>
            <a:fillRect/>
          </a:stretch>
        </p:blipFill>
        <p:spPr>
          <a:xfrm>
            <a:off x="105222" y="1017725"/>
            <a:ext cx="2823362" cy="4000500"/>
          </a:xfrm>
          <a:prstGeom prst="rect">
            <a:avLst/>
          </a:prstGeom>
        </p:spPr>
      </p:pic>
      <p:pic>
        <p:nvPicPr>
          <p:cNvPr id="5" name="Imagen 4">
            <a:extLst>
              <a:ext uri="{FF2B5EF4-FFF2-40B4-BE49-F238E27FC236}">
                <a16:creationId xmlns:a16="http://schemas.microsoft.com/office/drawing/2014/main" id="{B99C23FB-1457-0406-F72A-3E0BEDBA7933}"/>
              </a:ext>
            </a:extLst>
          </p:cNvPr>
          <p:cNvPicPr>
            <a:picLocks noChangeAspect="1"/>
          </p:cNvPicPr>
          <p:nvPr/>
        </p:nvPicPr>
        <p:blipFill>
          <a:blip r:embed="rId3"/>
          <a:stretch>
            <a:fillRect/>
          </a:stretch>
        </p:blipFill>
        <p:spPr>
          <a:xfrm>
            <a:off x="3021814" y="1089461"/>
            <a:ext cx="2823362" cy="1314099"/>
          </a:xfrm>
          <a:prstGeom prst="rect">
            <a:avLst/>
          </a:prstGeom>
        </p:spPr>
      </p:pic>
      <p:pic>
        <p:nvPicPr>
          <p:cNvPr id="9" name="Imagen 8">
            <a:extLst>
              <a:ext uri="{FF2B5EF4-FFF2-40B4-BE49-F238E27FC236}">
                <a16:creationId xmlns:a16="http://schemas.microsoft.com/office/drawing/2014/main" id="{7E2D3D7D-6E10-D793-5F05-86172D935CE5}"/>
              </a:ext>
            </a:extLst>
          </p:cNvPr>
          <p:cNvPicPr>
            <a:picLocks noChangeAspect="1"/>
          </p:cNvPicPr>
          <p:nvPr/>
        </p:nvPicPr>
        <p:blipFill>
          <a:blip r:embed="rId4"/>
          <a:stretch>
            <a:fillRect/>
          </a:stretch>
        </p:blipFill>
        <p:spPr>
          <a:xfrm>
            <a:off x="3033456" y="2403560"/>
            <a:ext cx="2730132" cy="1314099"/>
          </a:xfrm>
          <a:prstGeom prst="rect">
            <a:avLst/>
          </a:prstGeom>
        </p:spPr>
      </p:pic>
      <p:pic>
        <p:nvPicPr>
          <p:cNvPr id="10" name="Imagen 9">
            <a:extLst>
              <a:ext uri="{FF2B5EF4-FFF2-40B4-BE49-F238E27FC236}">
                <a16:creationId xmlns:a16="http://schemas.microsoft.com/office/drawing/2014/main" id="{E4F473EA-0443-4C3C-6A4F-76220613B2AD}"/>
              </a:ext>
            </a:extLst>
          </p:cNvPr>
          <p:cNvPicPr>
            <a:picLocks noChangeAspect="1"/>
          </p:cNvPicPr>
          <p:nvPr/>
        </p:nvPicPr>
        <p:blipFill>
          <a:blip r:embed="rId5"/>
          <a:stretch>
            <a:fillRect/>
          </a:stretch>
        </p:blipFill>
        <p:spPr>
          <a:xfrm>
            <a:off x="3033456" y="3717659"/>
            <a:ext cx="2653535" cy="1200733"/>
          </a:xfrm>
          <a:prstGeom prst="rect">
            <a:avLst/>
          </a:prstGeom>
        </p:spPr>
      </p:pic>
      <p:sp>
        <p:nvSpPr>
          <p:cNvPr id="11" name="CuadroTexto 10">
            <a:extLst>
              <a:ext uri="{FF2B5EF4-FFF2-40B4-BE49-F238E27FC236}">
                <a16:creationId xmlns:a16="http://schemas.microsoft.com/office/drawing/2014/main" id="{6123D057-2EFF-7579-CD9D-FE4A5BD6AD84}"/>
              </a:ext>
            </a:extLst>
          </p:cNvPr>
          <p:cNvSpPr txBox="1"/>
          <p:nvPr/>
        </p:nvSpPr>
        <p:spPr>
          <a:xfrm>
            <a:off x="5775230" y="1470890"/>
            <a:ext cx="3263548" cy="2462213"/>
          </a:xfrm>
          <a:prstGeom prst="rect">
            <a:avLst/>
          </a:prstGeom>
          <a:noFill/>
        </p:spPr>
        <p:txBody>
          <a:bodyPr wrap="square" rtlCol="0">
            <a:spAutoFit/>
          </a:bodyPr>
          <a:lstStyle/>
          <a:p>
            <a:r>
              <a:rPr lang="es-MX" dirty="0"/>
              <a:t>Linear correlations show that the votes for MORENA increase when these variables increase:</a:t>
            </a:r>
          </a:p>
          <a:p>
            <a:endParaRPr lang="es-MX" dirty="0"/>
          </a:p>
          <a:p>
            <a:pPr marL="285750" indent="-285750">
              <a:buFont typeface="Arial" panose="020B0604020202020204" pitchFamily="34" charset="0"/>
              <a:buChar char="•"/>
            </a:pPr>
            <a:r>
              <a:rPr lang="es-MX" dirty="0"/>
              <a:t>Poberty Habitants</a:t>
            </a:r>
          </a:p>
          <a:p>
            <a:pPr marL="285750" indent="-285750">
              <a:buFont typeface="Arial" panose="020B0604020202020204" pitchFamily="34" charset="0"/>
              <a:buChar char="•"/>
            </a:pPr>
            <a:r>
              <a:rPr lang="es-MX" dirty="0"/>
              <a:t>Catholic Believers</a:t>
            </a:r>
          </a:p>
          <a:p>
            <a:pPr marL="285750" indent="-285750">
              <a:buFont typeface="Arial" panose="020B0604020202020204" pitchFamily="34" charset="0"/>
              <a:buChar char="•"/>
            </a:pPr>
            <a:r>
              <a:rPr lang="es-MX" dirty="0"/>
              <a:t>Adults 40-50 yrs old</a:t>
            </a:r>
          </a:p>
          <a:p>
            <a:pPr marL="285750" indent="-285750">
              <a:buFont typeface="Arial" panose="020B0604020202020204" pitchFamily="34" charset="0"/>
              <a:buChar char="•"/>
            </a:pPr>
            <a:r>
              <a:rPr lang="es-MX" dirty="0"/>
              <a:t>AMLO followers since 2018</a:t>
            </a:r>
          </a:p>
          <a:p>
            <a:pPr marL="285750" indent="-285750">
              <a:buFont typeface="Arial" panose="020B0604020202020204" pitchFamily="34" charset="0"/>
              <a:buChar char="•"/>
            </a:pPr>
            <a:r>
              <a:rPr lang="es-MX" dirty="0"/>
              <a:t>Public Hospital Users</a:t>
            </a:r>
          </a:p>
          <a:p>
            <a:pPr marL="285750" indent="-285750">
              <a:buFont typeface="Arial" panose="020B0604020202020204" pitchFamily="34" charset="0"/>
              <a:buChar char="•"/>
            </a:pPr>
            <a:r>
              <a:rPr lang="es-MX" dirty="0"/>
              <a:t>Federal Wellfare Budget</a:t>
            </a:r>
          </a:p>
          <a:p>
            <a:endParaRPr lang="es-MX" dirty="0"/>
          </a:p>
        </p:txBody>
      </p:sp>
    </p:spTree>
    <p:extLst>
      <p:ext uri="{BB962C8B-B14F-4D97-AF65-F5344CB8AC3E}">
        <p14:creationId xmlns:p14="http://schemas.microsoft.com/office/powerpoint/2010/main" val="2191362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2BED93-0740-D03D-AA03-4A205FEB95D4}"/>
              </a:ext>
            </a:extLst>
          </p:cNvPr>
          <p:cNvSpPr>
            <a:spLocks noGrp="1"/>
          </p:cNvSpPr>
          <p:nvPr>
            <p:ph type="title"/>
          </p:nvPr>
        </p:nvSpPr>
        <p:spPr/>
        <p:txBody>
          <a:bodyPr>
            <a:normAutofit fontScale="90000"/>
          </a:bodyPr>
          <a:lstStyle/>
          <a:p>
            <a:r>
              <a:rPr lang="es-MX" dirty="0"/>
              <a:t>Clustering (PCA)</a:t>
            </a:r>
          </a:p>
        </p:txBody>
      </p:sp>
      <p:pic>
        <p:nvPicPr>
          <p:cNvPr id="4" name="Imagen 3">
            <a:extLst>
              <a:ext uri="{FF2B5EF4-FFF2-40B4-BE49-F238E27FC236}">
                <a16:creationId xmlns:a16="http://schemas.microsoft.com/office/drawing/2014/main" id="{095BD018-5F18-1A4E-95A6-27C1FAA7D626}"/>
              </a:ext>
            </a:extLst>
          </p:cNvPr>
          <p:cNvPicPr>
            <a:picLocks noChangeAspect="1"/>
          </p:cNvPicPr>
          <p:nvPr/>
        </p:nvPicPr>
        <p:blipFill>
          <a:blip r:embed="rId2"/>
          <a:stretch>
            <a:fillRect/>
          </a:stretch>
        </p:blipFill>
        <p:spPr>
          <a:xfrm>
            <a:off x="160117" y="1081235"/>
            <a:ext cx="5633616" cy="3564662"/>
          </a:xfrm>
          <a:prstGeom prst="rect">
            <a:avLst/>
          </a:prstGeom>
        </p:spPr>
      </p:pic>
      <p:sp>
        <p:nvSpPr>
          <p:cNvPr id="6" name="CuadroTexto 5">
            <a:extLst>
              <a:ext uri="{FF2B5EF4-FFF2-40B4-BE49-F238E27FC236}">
                <a16:creationId xmlns:a16="http://schemas.microsoft.com/office/drawing/2014/main" id="{4BF6F61A-427D-12B7-7D98-9AA2CCFE4183}"/>
              </a:ext>
            </a:extLst>
          </p:cNvPr>
          <p:cNvSpPr txBox="1"/>
          <p:nvPr/>
        </p:nvSpPr>
        <p:spPr>
          <a:xfrm>
            <a:off x="160117" y="4618382"/>
            <a:ext cx="8578366" cy="523220"/>
          </a:xfrm>
          <a:prstGeom prst="rect">
            <a:avLst/>
          </a:prstGeom>
          <a:noFill/>
        </p:spPr>
        <p:txBody>
          <a:bodyPr wrap="square">
            <a:spAutoFit/>
          </a:bodyPr>
          <a:lstStyle/>
          <a:p>
            <a:r>
              <a:rPr lang="es-MX" b="0" i="0" u="none" strike="noStrike" dirty="0">
                <a:effectLst/>
                <a:highlight>
                  <a:srgbClr val="FFFFFF"/>
                </a:highlight>
                <a:latin typeface="system-ui"/>
              </a:rPr>
              <a:t>2 Componenets explain 67% of the </a:t>
            </a:r>
            <a:r>
              <a:rPr lang="es-MX" dirty="0">
                <a:highlight>
                  <a:srgbClr val="FFFFFF"/>
                </a:highlight>
                <a:latin typeface="system-ui"/>
              </a:rPr>
              <a:t>T</a:t>
            </a:r>
            <a:r>
              <a:rPr lang="es-MX" b="0" i="0" u="none" strike="noStrike" dirty="0">
                <a:effectLst/>
                <a:highlight>
                  <a:srgbClr val="FFFFFF"/>
                </a:highlight>
                <a:latin typeface="system-ui"/>
              </a:rPr>
              <a:t>otal </a:t>
            </a:r>
            <a:r>
              <a:rPr lang="es-MX" dirty="0">
                <a:highlight>
                  <a:srgbClr val="FFFFFF"/>
                </a:highlight>
                <a:latin typeface="system-ui"/>
              </a:rPr>
              <a:t>V</a:t>
            </a:r>
            <a:r>
              <a:rPr lang="es-MX" b="0" i="0" u="none" strike="noStrike" dirty="0">
                <a:effectLst/>
                <a:highlight>
                  <a:srgbClr val="FFFFFF"/>
                </a:highlight>
                <a:latin typeface="system-ui"/>
              </a:rPr>
              <a:t>ariation </a:t>
            </a:r>
          </a:p>
          <a:p>
            <a:r>
              <a:rPr lang="es-MX" b="0" i="0" u="none" strike="noStrike" dirty="0">
                <a:effectLst/>
                <a:highlight>
                  <a:srgbClr val="FFFFFF"/>
                </a:highlight>
                <a:latin typeface="system-ui"/>
              </a:rPr>
              <a:t>3 Components explain 87% of Total Variation</a:t>
            </a:r>
            <a:endParaRPr lang="es-MX" dirty="0"/>
          </a:p>
        </p:txBody>
      </p:sp>
      <p:pic>
        <p:nvPicPr>
          <p:cNvPr id="7" name="Imagen 6">
            <a:extLst>
              <a:ext uri="{FF2B5EF4-FFF2-40B4-BE49-F238E27FC236}">
                <a16:creationId xmlns:a16="http://schemas.microsoft.com/office/drawing/2014/main" id="{280334E0-623E-3733-5080-EF5B3781CD6F}"/>
              </a:ext>
            </a:extLst>
          </p:cNvPr>
          <p:cNvPicPr>
            <a:picLocks noChangeAspect="1"/>
          </p:cNvPicPr>
          <p:nvPr/>
        </p:nvPicPr>
        <p:blipFill>
          <a:blip r:embed="rId3"/>
          <a:stretch>
            <a:fillRect/>
          </a:stretch>
        </p:blipFill>
        <p:spPr>
          <a:xfrm>
            <a:off x="5637565" y="316399"/>
            <a:ext cx="3495630" cy="2184769"/>
          </a:xfrm>
          <a:prstGeom prst="rect">
            <a:avLst/>
          </a:prstGeom>
        </p:spPr>
      </p:pic>
      <p:pic>
        <p:nvPicPr>
          <p:cNvPr id="8" name="Imagen 7">
            <a:extLst>
              <a:ext uri="{FF2B5EF4-FFF2-40B4-BE49-F238E27FC236}">
                <a16:creationId xmlns:a16="http://schemas.microsoft.com/office/drawing/2014/main" id="{D7E928A1-D0CE-F720-DD5F-6A6E08AE081E}"/>
              </a:ext>
            </a:extLst>
          </p:cNvPr>
          <p:cNvPicPr>
            <a:picLocks noChangeAspect="1"/>
          </p:cNvPicPr>
          <p:nvPr/>
        </p:nvPicPr>
        <p:blipFill>
          <a:blip r:embed="rId4"/>
          <a:stretch>
            <a:fillRect/>
          </a:stretch>
        </p:blipFill>
        <p:spPr>
          <a:xfrm>
            <a:off x="5680207" y="2791422"/>
            <a:ext cx="3417203" cy="2184769"/>
          </a:xfrm>
          <a:prstGeom prst="rect">
            <a:avLst/>
          </a:prstGeom>
        </p:spPr>
      </p:pic>
    </p:spTree>
    <p:extLst>
      <p:ext uri="{BB962C8B-B14F-4D97-AF65-F5344CB8AC3E}">
        <p14:creationId xmlns:p14="http://schemas.microsoft.com/office/powerpoint/2010/main" val="4262384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447177-92D9-1D6D-E0CC-D8B1E9C2BF0F}"/>
              </a:ext>
            </a:extLst>
          </p:cNvPr>
          <p:cNvSpPr>
            <a:spLocks noGrp="1"/>
          </p:cNvSpPr>
          <p:nvPr>
            <p:ph type="title"/>
          </p:nvPr>
        </p:nvSpPr>
        <p:spPr/>
        <p:txBody>
          <a:bodyPr>
            <a:normAutofit fontScale="90000"/>
          </a:bodyPr>
          <a:lstStyle/>
          <a:p>
            <a:r>
              <a:rPr lang="es-MX" dirty="0"/>
              <a:t>Clustering</a:t>
            </a:r>
          </a:p>
        </p:txBody>
      </p:sp>
      <p:pic>
        <p:nvPicPr>
          <p:cNvPr id="4" name="Imagen 3">
            <a:extLst>
              <a:ext uri="{FF2B5EF4-FFF2-40B4-BE49-F238E27FC236}">
                <a16:creationId xmlns:a16="http://schemas.microsoft.com/office/drawing/2014/main" id="{1BDBCD79-5086-E2FB-2698-FE04829FF2EC}"/>
              </a:ext>
            </a:extLst>
          </p:cNvPr>
          <p:cNvPicPr>
            <a:picLocks noChangeAspect="1"/>
          </p:cNvPicPr>
          <p:nvPr/>
        </p:nvPicPr>
        <p:blipFill>
          <a:blip r:embed="rId2"/>
          <a:stretch>
            <a:fillRect/>
          </a:stretch>
        </p:blipFill>
        <p:spPr>
          <a:xfrm>
            <a:off x="388479" y="1017726"/>
            <a:ext cx="3603076" cy="2946441"/>
          </a:xfrm>
          <a:prstGeom prst="rect">
            <a:avLst/>
          </a:prstGeom>
        </p:spPr>
      </p:pic>
      <p:pic>
        <p:nvPicPr>
          <p:cNvPr id="5" name="Imagen 4">
            <a:extLst>
              <a:ext uri="{FF2B5EF4-FFF2-40B4-BE49-F238E27FC236}">
                <a16:creationId xmlns:a16="http://schemas.microsoft.com/office/drawing/2014/main" id="{7DCD31B2-4D49-0A65-0832-523CB0775832}"/>
              </a:ext>
            </a:extLst>
          </p:cNvPr>
          <p:cNvPicPr>
            <a:picLocks noChangeAspect="1"/>
          </p:cNvPicPr>
          <p:nvPr/>
        </p:nvPicPr>
        <p:blipFill>
          <a:blip r:embed="rId3"/>
          <a:stretch>
            <a:fillRect/>
          </a:stretch>
        </p:blipFill>
        <p:spPr>
          <a:xfrm>
            <a:off x="4683318" y="1088811"/>
            <a:ext cx="4317558" cy="2793112"/>
          </a:xfrm>
          <a:prstGeom prst="rect">
            <a:avLst/>
          </a:prstGeom>
        </p:spPr>
      </p:pic>
      <p:sp>
        <p:nvSpPr>
          <p:cNvPr id="6" name="CuadroTexto 5">
            <a:extLst>
              <a:ext uri="{FF2B5EF4-FFF2-40B4-BE49-F238E27FC236}">
                <a16:creationId xmlns:a16="http://schemas.microsoft.com/office/drawing/2014/main" id="{005209E3-DD31-9FDC-3252-96A4E316F572}"/>
              </a:ext>
            </a:extLst>
          </p:cNvPr>
          <p:cNvSpPr txBox="1"/>
          <p:nvPr/>
        </p:nvSpPr>
        <p:spPr>
          <a:xfrm>
            <a:off x="311700" y="4175255"/>
            <a:ext cx="8689176" cy="523220"/>
          </a:xfrm>
          <a:prstGeom prst="rect">
            <a:avLst/>
          </a:prstGeom>
          <a:noFill/>
        </p:spPr>
        <p:txBody>
          <a:bodyPr wrap="square" rtlCol="0">
            <a:spAutoFit/>
          </a:bodyPr>
          <a:lstStyle/>
          <a:p>
            <a:r>
              <a:rPr lang="es-MX" dirty="0"/>
              <a:t>Cluster #1 (PCA 1) has a LESS preference for MORENA. This cluster has the following characteristics:</a:t>
            </a:r>
          </a:p>
          <a:p>
            <a:r>
              <a:rPr lang="es-MX" dirty="0"/>
              <a:t>High GDP, High Urbanization Ratio, Higher Healthcare demand and Higher Income per Capita. </a:t>
            </a:r>
          </a:p>
        </p:txBody>
      </p:sp>
    </p:spTree>
    <p:extLst>
      <p:ext uri="{BB962C8B-B14F-4D97-AF65-F5344CB8AC3E}">
        <p14:creationId xmlns:p14="http://schemas.microsoft.com/office/powerpoint/2010/main" val="1135387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93B3C7-F4FD-24FC-26D1-7DD032F5C028}"/>
              </a:ext>
            </a:extLst>
          </p:cNvPr>
          <p:cNvSpPr>
            <a:spLocks noGrp="1"/>
          </p:cNvSpPr>
          <p:nvPr>
            <p:ph type="title"/>
          </p:nvPr>
        </p:nvSpPr>
        <p:spPr>
          <a:xfrm>
            <a:off x="311700" y="445025"/>
            <a:ext cx="8832300" cy="572700"/>
          </a:xfrm>
        </p:spPr>
        <p:txBody>
          <a:bodyPr>
            <a:normAutofit fontScale="90000"/>
          </a:bodyPr>
          <a:lstStyle/>
          <a:p>
            <a:r>
              <a:rPr lang="es-MX" dirty="0"/>
              <a:t>Behavior of the 2 clusters identified (Morena and Opposition)</a:t>
            </a:r>
          </a:p>
        </p:txBody>
      </p:sp>
      <p:pic>
        <p:nvPicPr>
          <p:cNvPr id="4" name="Imagen 3">
            <a:extLst>
              <a:ext uri="{FF2B5EF4-FFF2-40B4-BE49-F238E27FC236}">
                <a16:creationId xmlns:a16="http://schemas.microsoft.com/office/drawing/2014/main" id="{C5B239A5-0ED7-8F1B-D22A-E1685BFD692F}"/>
              </a:ext>
            </a:extLst>
          </p:cNvPr>
          <p:cNvPicPr>
            <a:picLocks noChangeAspect="1"/>
          </p:cNvPicPr>
          <p:nvPr/>
        </p:nvPicPr>
        <p:blipFill rotWithShape="1">
          <a:blip r:embed="rId2"/>
          <a:srcRect b="3592"/>
          <a:stretch/>
        </p:blipFill>
        <p:spPr>
          <a:xfrm>
            <a:off x="1319915" y="1089286"/>
            <a:ext cx="5981479" cy="3190106"/>
          </a:xfrm>
          <a:prstGeom prst="rect">
            <a:avLst/>
          </a:prstGeom>
        </p:spPr>
      </p:pic>
      <p:sp>
        <p:nvSpPr>
          <p:cNvPr id="6" name="CuadroTexto 5">
            <a:extLst>
              <a:ext uri="{FF2B5EF4-FFF2-40B4-BE49-F238E27FC236}">
                <a16:creationId xmlns:a16="http://schemas.microsoft.com/office/drawing/2014/main" id="{31D24244-A0C4-AD54-58F2-9EA5BD0682D0}"/>
              </a:ext>
            </a:extLst>
          </p:cNvPr>
          <p:cNvSpPr txBox="1"/>
          <p:nvPr/>
        </p:nvSpPr>
        <p:spPr>
          <a:xfrm>
            <a:off x="886968" y="4296089"/>
            <a:ext cx="7863840" cy="738664"/>
          </a:xfrm>
          <a:prstGeom prst="rect">
            <a:avLst/>
          </a:prstGeom>
          <a:noFill/>
          <a:ln>
            <a:solidFill>
              <a:schemeClr val="accent1"/>
            </a:solidFill>
          </a:ln>
        </p:spPr>
        <p:txBody>
          <a:bodyPr wrap="square">
            <a:spAutoFit/>
          </a:bodyPr>
          <a:lstStyle/>
          <a:p>
            <a:r>
              <a:rPr lang="es-MX" dirty="0"/>
              <a:t>The graph shows the normalized Average of different characteristics of both clusters.</a:t>
            </a:r>
            <a:endParaRPr lang="es-MX" b="1" dirty="0"/>
          </a:p>
          <a:p>
            <a:pPr marL="285750" indent="-285750">
              <a:buFont typeface="Arial" panose="020B0604020202020204" pitchFamily="34" charset="0"/>
              <a:buChar char="•"/>
            </a:pPr>
            <a:r>
              <a:rPr lang="es-MX" b="1" dirty="0"/>
              <a:t>Cluster #0  (</a:t>
            </a:r>
            <a:r>
              <a:rPr lang="es-MX" b="1" dirty="0">
                <a:solidFill>
                  <a:srgbClr val="0070C0"/>
                </a:solidFill>
              </a:rPr>
              <a:t>BLUE</a:t>
            </a:r>
            <a:r>
              <a:rPr lang="es-MX" b="1" dirty="0"/>
              <a:t>) </a:t>
            </a:r>
            <a:r>
              <a:rPr lang="es-MX" dirty="0"/>
              <a:t>has a </a:t>
            </a:r>
            <a:r>
              <a:rPr lang="es-MX" b="1" dirty="0"/>
              <a:t>higher</a:t>
            </a:r>
            <a:r>
              <a:rPr lang="es-MX" dirty="0"/>
              <a:t> preference for </a:t>
            </a:r>
            <a:r>
              <a:rPr lang="es-MX" b="1" dirty="0"/>
              <a:t>MORENA</a:t>
            </a:r>
            <a:r>
              <a:rPr lang="es-MX" dirty="0"/>
              <a:t> </a:t>
            </a:r>
          </a:p>
          <a:p>
            <a:pPr marL="285750" indent="-285750">
              <a:buFont typeface="Arial" panose="020B0604020202020204" pitchFamily="34" charset="0"/>
              <a:buChar char="•"/>
            </a:pPr>
            <a:r>
              <a:rPr lang="es-MX" b="1" dirty="0"/>
              <a:t>Cluster #1 (</a:t>
            </a:r>
            <a:r>
              <a:rPr lang="es-MX" b="1" dirty="0">
                <a:solidFill>
                  <a:srgbClr val="FFC000"/>
                </a:solidFill>
              </a:rPr>
              <a:t>ORANGE</a:t>
            </a:r>
            <a:r>
              <a:rPr lang="es-MX" b="1" dirty="0"/>
              <a:t>) </a:t>
            </a:r>
            <a:r>
              <a:rPr lang="es-MX" dirty="0"/>
              <a:t>has a </a:t>
            </a:r>
            <a:r>
              <a:rPr lang="es-MX" b="1" dirty="0"/>
              <a:t>lower</a:t>
            </a:r>
            <a:r>
              <a:rPr lang="es-MX" dirty="0"/>
              <a:t> voting preference for </a:t>
            </a:r>
            <a:r>
              <a:rPr lang="es-MX" b="1" dirty="0"/>
              <a:t>MORENA</a:t>
            </a:r>
            <a:r>
              <a:rPr lang="es-MX" dirty="0"/>
              <a:t>. </a:t>
            </a:r>
          </a:p>
        </p:txBody>
      </p:sp>
    </p:spTree>
    <p:extLst>
      <p:ext uri="{BB962C8B-B14F-4D97-AF65-F5344CB8AC3E}">
        <p14:creationId xmlns:p14="http://schemas.microsoft.com/office/powerpoint/2010/main" val="3978260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85CF07-70F6-38CD-2EB7-2DF5E7DC83A3}"/>
              </a:ext>
            </a:extLst>
          </p:cNvPr>
          <p:cNvSpPr>
            <a:spLocks noGrp="1"/>
          </p:cNvSpPr>
          <p:nvPr>
            <p:ph type="title"/>
          </p:nvPr>
        </p:nvSpPr>
        <p:spPr/>
        <p:txBody>
          <a:bodyPr>
            <a:normAutofit fontScale="90000"/>
          </a:bodyPr>
          <a:lstStyle/>
          <a:p>
            <a:r>
              <a:rPr lang="es-MX" dirty="0"/>
              <a:t>Modeling</a:t>
            </a:r>
          </a:p>
        </p:txBody>
      </p:sp>
      <p:pic>
        <p:nvPicPr>
          <p:cNvPr id="4" name="Imagen 3">
            <a:extLst>
              <a:ext uri="{FF2B5EF4-FFF2-40B4-BE49-F238E27FC236}">
                <a16:creationId xmlns:a16="http://schemas.microsoft.com/office/drawing/2014/main" id="{B424C484-A827-21C2-F102-96441D3B5E4B}"/>
              </a:ext>
            </a:extLst>
          </p:cNvPr>
          <p:cNvPicPr>
            <a:picLocks noChangeAspect="1"/>
          </p:cNvPicPr>
          <p:nvPr/>
        </p:nvPicPr>
        <p:blipFill>
          <a:blip r:embed="rId2"/>
          <a:stretch>
            <a:fillRect/>
          </a:stretch>
        </p:blipFill>
        <p:spPr>
          <a:xfrm>
            <a:off x="5047947" y="1314052"/>
            <a:ext cx="1993636" cy="3239659"/>
          </a:xfrm>
          <a:prstGeom prst="rect">
            <a:avLst/>
          </a:prstGeom>
        </p:spPr>
      </p:pic>
      <p:pic>
        <p:nvPicPr>
          <p:cNvPr id="6" name="Imagen 5">
            <a:extLst>
              <a:ext uri="{FF2B5EF4-FFF2-40B4-BE49-F238E27FC236}">
                <a16:creationId xmlns:a16="http://schemas.microsoft.com/office/drawing/2014/main" id="{ED788141-9AD7-3FC2-EE31-FE51E2B90473}"/>
              </a:ext>
            </a:extLst>
          </p:cNvPr>
          <p:cNvPicPr>
            <a:picLocks noChangeAspect="1"/>
          </p:cNvPicPr>
          <p:nvPr/>
        </p:nvPicPr>
        <p:blipFill>
          <a:blip r:embed="rId3"/>
          <a:stretch>
            <a:fillRect/>
          </a:stretch>
        </p:blipFill>
        <p:spPr>
          <a:xfrm>
            <a:off x="127313" y="1188720"/>
            <a:ext cx="4851599" cy="3364992"/>
          </a:xfrm>
          <a:prstGeom prst="rect">
            <a:avLst/>
          </a:prstGeom>
        </p:spPr>
      </p:pic>
      <p:sp>
        <p:nvSpPr>
          <p:cNvPr id="7" name="CuadroTexto 6">
            <a:extLst>
              <a:ext uri="{FF2B5EF4-FFF2-40B4-BE49-F238E27FC236}">
                <a16:creationId xmlns:a16="http://schemas.microsoft.com/office/drawing/2014/main" id="{40C48383-F57E-014F-13F3-A2E6E7C677DC}"/>
              </a:ext>
            </a:extLst>
          </p:cNvPr>
          <p:cNvSpPr txBox="1"/>
          <p:nvPr/>
        </p:nvSpPr>
        <p:spPr>
          <a:xfrm>
            <a:off x="219457" y="4493730"/>
            <a:ext cx="8208926" cy="523220"/>
          </a:xfrm>
          <a:prstGeom prst="rect">
            <a:avLst/>
          </a:prstGeom>
          <a:noFill/>
        </p:spPr>
        <p:txBody>
          <a:bodyPr wrap="square">
            <a:spAutoFit/>
          </a:bodyPr>
          <a:lstStyle/>
          <a:p>
            <a:r>
              <a:rPr lang="es-MX" b="1" dirty="0"/>
              <a:t>5 Models where developed: Decission Tree, Random Forest, Linear Regression, Ridge and Lasso. The last model had the best performance (98% accuracy in testing  and training)</a:t>
            </a:r>
          </a:p>
        </p:txBody>
      </p:sp>
    </p:spTree>
    <p:extLst>
      <p:ext uri="{BB962C8B-B14F-4D97-AF65-F5344CB8AC3E}">
        <p14:creationId xmlns:p14="http://schemas.microsoft.com/office/powerpoint/2010/main" val="3685498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0FD9C4-8D66-7E49-6D2B-B49155778346}"/>
              </a:ext>
            </a:extLst>
          </p:cNvPr>
          <p:cNvSpPr>
            <a:spLocks noGrp="1"/>
          </p:cNvSpPr>
          <p:nvPr>
            <p:ph type="title"/>
          </p:nvPr>
        </p:nvSpPr>
        <p:spPr/>
        <p:txBody>
          <a:bodyPr>
            <a:normAutofit fontScale="90000"/>
          </a:bodyPr>
          <a:lstStyle/>
          <a:p>
            <a:r>
              <a:rPr lang="es-MX" dirty="0"/>
              <a:t>Results</a:t>
            </a:r>
          </a:p>
        </p:txBody>
      </p:sp>
      <p:pic>
        <p:nvPicPr>
          <p:cNvPr id="4" name="Imagen 3">
            <a:extLst>
              <a:ext uri="{FF2B5EF4-FFF2-40B4-BE49-F238E27FC236}">
                <a16:creationId xmlns:a16="http://schemas.microsoft.com/office/drawing/2014/main" id="{70AA99AD-5B87-D02E-F95E-2BC20C357EC6}"/>
              </a:ext>
            </a:extLst>
          </p:cNvPr>
          <p:cNvPicPr>
            <a:picLocks noChangeAspect="1"/>
          </p:cNvPicPr>
          <p:nvPr/>
        </p:nvPicPr>
        <p:blipFill>
          <a:blip r:embed="rId2"/>
          <a:stretch>
            <a:fillRect/>
          </a:stretch>
        </p:blipFill>
        <p:spPr>
          <a:xfrm>
            <a:off x="0" y="1106424"/>
            <a:ext cx="5085872" cy="2984226"/>
          </a:xfrm>
          <a:prstGeom prst="rect">
            <a:avLst/>
          </a:prstGeom>
        </p:spPr>
      </p:pic>
      <p:pic>
        <p:nvPicPr>
          <p:cNvPr id="5" name="Imagen 4">
            <a:extLst>
              <a:ext uri="{FF2B5EF4-FFF2-40B4-BE49-F238E27FC236}">
                <a16:creationId xmlns:a16="http://schemas.microsoft.com/office/drawing/2014/main" id="{BA9F80B7-C503-2C70-98E7-68EE7FFD92FA}"/>
              </a:ext>
            </a:extLst>
          </p:cNvPr>
          <p:cNvPicPr>
            <a:picLocks noChangeAspect="1"/>
          </p:cNvPicPr>
          <p:nvPr/>
        </p:nvPicPr>
        <p:blipFill rotWithShape="1">
          <a:blip r:embed="rId3"/>
          <a:srcRect l="658" t="77388"/>
          <a:stretch/>
        </p:blipFill>
        <p:spPr>
          <a:xfrm>
            <a:off x="707078" y="4179349"/>
            <a:ext cx="6536779" cy="314922"/>
          </a:xfrm>
          <a:prstGeom prst="rect">
            <a:avLst/>
          </a:prstGeom>
        </p:spPr>
      </p:pic>
      <p:pic>
        <p:nvPicPr>
          <p:cNvPr id="6" name="Imagen 5">
            <a:extLst>
              <a:ext uri="{FF2B5EF4-FFF2-40B4-BE49-F238E27FC236}">
                <a16:creationId xmlns:a16="http://schemas.microsoft.com/office/drawing/2014/main" id="{5C039E5D-0E61-A96C-3BC3-B5AFDBE3F24D}"/>
              </a:ext>
            </a:extLst>
          </p:cNvPr>
          <p:cNvPicPr>
            <a:picLocks noChangeAspect="1"/>
          </p:cNvPicPr>
          <p:nvPr/>
        </p:nvPicPr>
        <p:blipFill rotWithShape="1">
          <a:blip r:embed="rId3"/>
          <a:srcRect r="49206" b="24993"/>
          <a:stretch/>
        </p:blipFill>
        <p:spPr>
          <a:xfrm>
            <a:off x="5085872" y="2091690"/>
            <a:ext cx="3986153" cy="1245870"/>
          </a:xfrm>
          <a:prstGeom prst="rect">
            <a:avLst/>
          </a:prstGeom>
        </p:spPr>
      </p:pic>
      <p:sp>
        <p:nvSpPr>
          <p:cNvPr id="7" name="CuadroTexto 6">
            <a:extLst>
              <a:ext uri="{FF2B5EF4-FFF2-40B4-BE49-F238E27FC236}">
                <a16:creationId xmlns:a16="http://schemas.microsoft.com/office/drawing/2014/main" id="{318016C4-C09D-BA81-5C98-AF6C66BC8817}"/>
              </a:ext>
            </a:extLst>
          </p:cNvPr>
          <p:cNvSpPr txBox="1"/>
          <p:nvPr/>
        </p:nvSpPr>
        <p:spPr>
          <a:xfrm>
            <a:off x="219457" y="4493730"/>
            <a:ext cx="8208926" cy="523220"/>
          </a:xfrm>
          <a:prstGeom prst="rect">
            <a:avLst/>
          </a:prstGeom>
          <a:noFill/>
        </p:spPr>
        <p:txBody>
          <a:bodyPr wrap="square">
            <a:spAutoFit/>
          </a:bodyPr>
          <a:lstStyle/>
          <a:p>
            <a:r>
              <a:rPr lang="es-MX" b="1" dirty="0"/>
              <a:t>Lasso Equation ML Model developed had a great performance that can be graphically seen in the above equation. </a:t>
            </a:r>
          </a:p>
        </p:txBody>
      </p:sp>
    </p:spTree>
    <p:extLst>
      <p:ext uri="{BB962C8B-B14F-4D97-AF65-F5344CB8AC3E}">
        <p14:creationId xmlns:p14="http://schemas.microsoft.com/office/powerpoint/2010/main" val="2166537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ED1B77-FC3D-6F9C-CAFF-C1411A913091}"/>
              </a:ext>
            </a:extLst>
          </p:cNvPr>
          <p:cNvSpPr>
            <a:spLocks noGrp="1"/>
          </p:cNvSpPr>
          <p:nvPr>
            <p:ph type="title"/>
          </p:nvPr>
        </p:nvSpPr>
        <p:spPr>
          <a:xfrm>
            <a:off x="220260" y="253001"/>
            <a:ext cx="8520600" cy="572700"/>
          </a:xfrm>
        </p:spPr>
        <p:txBody>
          <a:bodyPr>
            <a:normAutofit fontScale="90000"/>
          </a:bodyPr>
          <a:lstStyle/>
          <a:p>
            <a:r>
              <a:rPr lang="es-MX" dirty="0"/>
              <a:t>Conclusion: Key Insights</a:t>
            </a:r>
          </a:p>
        </p:txBody>
      </p:sp>
      <p:sp>
        <p:nvSpPr>
          <p:cNvPr id="3" name="Marcador de texto 2">
            <a:extLst>
              <a:ext uri="{FF2B5EF4-FFF2-40B4-BE49-F238E27FC236}">
                <a16:creationId xmlns:a16="http://schemas.microsoft.com/office/drawing/2014/main" id="{454D3408-8C53-C519-4244-7714E03008B4}"/>
              </a:ext>
            </a:extLst>
          </p:cNvPr>
          <p:cNvSpPr>
            <a:spLocks noGrp="1"/>
          </p:cNvSpPr>
          <p:nvPr>
            <p:ph type="body" idx="1"/>
          </p:nvPr>
        </p:nvSpPr>
        <p:spPr>
          <a:xfrm>
            <a:off x="128820" y="775680"/>
            <a:ext cx="8794920" cy="2852597"/>
          </a:xfrm>
        </p:spPr>
        <p:txBody>
          <a:bodyPr>
            <a:noAutofit/>
          </a:bodyPr>
          <a:lstStyle/>
          <a:p>
            <a:r>
              <a:rPr lang="es-MX" sz="1450" b="1" dirty="0"/>
              <a:t>Target Population: </a:t>
            </a:r>
            <a:r>
              <a:rPr lang="es-MX" sz="1450" dirty="0"/>
              <a:t>MORENA focuses on impoverished populations, which are their major voters. However, these voters do not necessarily contribute to GDP growth or industrial/economic development, presenting an opportunity for the opposition to highlight long-term benefits.</a:t>
            </a:r>
          </a:p>
          <a:p>
            <a:r>
              <a:rPr lang="es-MX" sz="1450" b="1" dirty="0"/>
              <a:t>Campaign Efforts: </a:t>
            </a:r>
            <a:r>
              <a:rPr lang="es-MX" sz="1450" dirty="0"/>
              <a:t>MORENA held significantly more public events (617) compared to the opposition (223), despite spending 3x less on campaign budgets. The opposition should focus on engaging directly with impoverished populations rather than spending excessively on propaganda.</a:t>
            </a:r>
          </a:p>
          <a:p>
            <a:r>
              <a:rPr lang="es-MX" sz="1450" b="1" dirty="0"/>
              <a:t>Key Demographics: </a:t>
            </a:r>
            <a:r>
              <a:rPr lang="es-MX" sz="1450" dirty="0"/>
              <a:t>The opposition should prioritize engaging with populations that have a strong preference for AMLO, federal welfare recipients, impoverished communities, Catholic believers, and adults.</a:t>
            </a:r>
          </a:p>
          <a:p>
            <a:r>
              <a:rPr lang="es-MX" sz="1450" b="1" dirty="0"/>
              <a:t>Socioeconomic Clusters: </a:t>
            </a:r>
            <a:r>
              <a:rPr lang="es-MX" sz="1450" dirty="0"/>
              <a:t>There are two distinct clusters: one with a high socioeconomic profile (less likely to vote for MORENA) and another with a low socioeconomic profile (MORENA followers).</a:t>
            </a:r>
          </a:p>
          <a:p>
            <a:r>
              <a:rPr lang="es-MX" sz="1450" b="1" dirty="0"/>
              <a:t>Political Polarization: </a:t>
            </a:r>
            <a:r>
              <a:rPr lang="es-MX" sz="1450" dirty="0"/>
              <a:t>AMLO has polarized these clusters with rhetoric of “Fifis vs Chairos.” This polarization should be addressed as all Mexicans are equal, and unity should be emphasized.</a:t>
            </a:r>
          </a:p>
          <a:p>
            <a:r>
              <a:rPr lang="es-MX" sz="1450" b="1" dirty="0"/>
              <a:t>Future Projects: </a:t>
            </a:r>
            <a:r>
              <a:rPr lang="es-MX" sz="1450" dirty="0"/>
              <a:t>For future projects, incorporating demographic, economic, and social information per city could help create a more robust model that generalizes the data better.</a:t>
            </a:r>
          </a:p>
        </p:txBody>
      </p:sp>
    </p:spTree>
    <p:extLst>
      <p:ext uri="{BB962C8B-B14F-4D97-AF65-F5344CB8AC3E}">
        <p14:creationId xmlns:p14="http://schemas.microsoft.com/office/powerpoint/2010/main" val="2168033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B26BFA-7A9F-34C3-8536-C8BB29F51094}"/>
              </a:ext>
            </a:extLst>
          </p:cNvPr>
          <p:cNvSpPr>
            <a:spLocks noGrp="1"/>
          </p:cNvSpPr>
          <p:nvPr>
            <p:ph type="title"/>
          </p:nvPr>
        </p:nvSpPr>
        <p:spPr>
          <a:xfrm>
            <a:off x="2100386" y="1396518"/>
            <a:ext cx="4943228" cy="572700"/>
          </a:xfrm>
        </p:spPr>
        <p:txBody>
          <a:bodyPr>
            <a:normAutofit fontScale="90000"/>
          </a:bodyPr>
          <a:lstStyle/>
          <a:p>
            <a:r>
              <a:rPr lang="es-MX" sz="6700" dirty="0"/>
              <a:t>Thank You!</a:t>
            </a:r>
            <a:br>
              <a:rPr lang="es-MX" sz="6700" dirty="0"/>
            </a:br>
            <a:br>
              <a:rPr lang="es-MX" sz="6700" dirty="0"/>
            </a:br>
            <a:br>
              <a:rPr lang="es-MX" dirty="0"/>
            </a:br>
            <a:br>
              <a:rPr lang="es-MX" dirty="0"/>
            </a:br>
            <a:endParaRPr lang="es-MX" dirty="0"/>
          </a:p>
        </p:txBody>
      </p:sp>
      <p:sp>
        <p:nvSpPr>
          <p:cNvPr id="4" name="CuadroTexto 3">
            <a:extLst>
              <a:ext uri="{FF2B5EF4-FFF2-40B4-BE49-F238E27FC236}">
                <a16:creationId xmlns:a16="http://schemas.microsoft.com/office/drawing/2014/main" id="{7840DFAF-459B-0A18-4683-E9C93A213E91}"/>
              </a:ext>
            </a:extLst>
          </p:cNvPr>
          <p:cNvSpPr txBox="1"/>
          <p:nvPr/>
        </p:nvSpPr>
        <p:spPr>
          <a:xfrm>
            <a:off x="2844307" y="3072683"/>
            <a:ext cx="6484583" cy="2246769"/>
          </a:xfrm>
          <a:prstGeom prst="rect">
            <a:avLst/>
          </a:prstGeom>
          <a:noFill/>
        </p:spPr>
        <p:txBody>
          <a:bodyPr wrap="square" rtlCol="0">
            <a:spAutoFit/>
          </a:bodyPr>
          <a:lstStyle/>
          <a:p>
            <a:r>
              <a:rPr lang="es-MX" dirty="0">
                <a:hlinkClick r:id="rId2"/>
              </a:rPr>
              <a:t>https://www.linkedin.com/in/jjpo/</a:t>
            </a:r>
            <a:endParaRPr lang="es-MX" dirty="0"/>
          </a:p>
          <a:p>
            <a:endParaRPr lang="es-MX" dirty="0"/>
          </a:p>
          <a:p>
            <a:r>
              <a:rPr lang="es-MX" dirty="0">
                <a:hlinkClick r:id="rId3"/>
              </a:rPr>
              <a:t>javierjorge77@gmail.com</a:t>
            </a:r>
            <a:endParaRPr lang="es-MX" dirty="0"/>
          </a:p>
          <a:p>
            <a:endParaRPr lang="es-MX" dirty="0"/>
          </a:p>
          <a:p>
            <a:r>
              <a:rPr lang="es-MX" dirty="0">
                <a:hlinkClick r:id="rId4"/>
              </a:rPr>
              <a:t>https://github.com/javierjorge77/Springboard/tree/main/Capstones/Capstone2</a:t>
            </a:r>
            <a:endParaRPr lang="es-MX" dirty="0"/>
          </a:p>
          <a:p>
            <a:endParaRPr lang="es-MX" dirty="0"/>
          </a:p>
          <a:p>
            <a:r>
              <a:rPr lang="es-MX" dirty="0"/>
              <a:t>(+521) 8711777903</a:t>
            </a:r>
          </a:p>
          <a:p>
            <a:endParaRPr lang="es-MX" dirty="0"/>
          </a:p>
          <a:p>
            <a:endParaRPr lang="es-MX" dirty="0"/>
          </a:p>
          <a:p>
            <a:endParaRPr lang="es-MX" dirty="0"/>
          </a:p>
        </p:txBody>
      </p:sp>
      <p:pic>
        <p:nvPicPr>
          <p:cNvPr id="1026" name="Picture 2" descr="linkedin logo png, linkedin logo transparente png, linkedin icono  transparente gratis png 23986970 PNG">
            <a:extLst>
              <a:ext uri="{FF2B5EF4-FFF2-40B4-BE49-F238E27FC236}">
                <a16:creationId xmlns:a16="http://schemas.microsoft.com/office/drawing/2014/main" id="{6092831C-3E31-3BC5-E317-ED28202837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1172" y="2958383"/>
            <a:ext cx="463550" cy="4635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ué significa Gmail y por qué su logo es una 'M'? | Google | La República">
            <a:extLst>
              <a:ext uri="{FF2B5EF4-FFF2-40B4-BE49-F238E27FC236}">
                <a16:creationId xmlns:a16="http://schemas.microsoft.com/office/drawing/2014/main" id="{17F45912-4522-B4F2-7992-8789D5CFA8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581" r="22581"/>
          <a:stretch/>
        </p:blipFill>
        <p:spPr bwMode="auto">
          <a:xfrm>
            <a:off x="2380757" y="3421933"/>
            <a:ext cx="34438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Logo - Free social media icons">
            <a:extLst>
              <a:ext uri="{FF2B5EF4-FFF2-40B4-BE49-F238E27FC236}">
                <a16:creationId xmlns:a16="http://schemas.microsoft.com/office/drawing/2014/main" id="{41EF37A3-56A8-9A2F-DDCD-9E69C02B23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0757" y="3922071"/>
            <a:ext cx="344380" cy="3443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ogo Whatsapp PNG transparente - StickPNG">
            <a:extLst>
              <a:ext uri="{FF2B5EF4-FFF2-40B4-BE49-F238E27FC236}">
                <a16:creationId xmlns:a16="http://schemas.microsoft.com/office/drawing/2014/main" id="{6ADEAA98-4530-CC19-71E2-69E4748B14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6182" y="4312050"/>
            <a:ext cx="453530" cy="4535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Javier Jorge Pérez Ontiveros">
            <a:extLst>
              <a:ext uri="{FF2B5EF4-FFF2-40B4-BE49-F238E27FC236}">
                <a16:creationId xmlns:a16="http://schemas.microsoft.com/office/drawing/2014/main" id="{7C6D5BF2-D52E-0055-CDC3-5B1736811C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4807" y="3190158"/>
            <a:ext cx="1320082" cy="1320082"/>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684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s" sz="1500" b="1">
                <a:solidFill>
                  <a:srgbClr val="0E0E0E"/>
                </a:solidFill>
              </a:rPr>
              <a:t>Executive Summary:</a:t>
            </a:r>
            <a:endParaRPr/>
          </a:p>
        </p:txBody>
      </p:sp>
      <p:sp>
        <p:nvSpPr>
          <p:cNvPr id="67" name="Google Shape;67;p14"/>
          <p:cNvSpPr txBox="1">
            <a:spLocks noGrp="1"/>
          </p:cNvSpPr>
          <p:nvPr>
            <p:ph type="body" idx="1"/>
          </p:nvPr>
        </p:nvSpPr>
        <p:spPr>
          <a:xfrm>
            <a:off x="311700" y="984825"/>
            <a:ext cx="4542300" cy="38997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s" sz="1450" dirty="0">
                <a:solidFill>
                  <a:srgbClr val="0E0E0E"/>
                </a:solidFill>
              </a:rPr>
              <a:t>This project uses the PREP, INEGI and INE databases, this provides detailed data on previous elections, including voter demographics, polling station information, economic variables, etc. </a:t>
            </a:r>
            <a:endParaRPr sz="1450" dirty="0">
              <a:solidFill>
                <a:srgbClr val="0E0E0E"/>
              </a:solidFill>
            </a:endParaRPr>
          </a:p>
          <a:p>
            <a:pPr marL="0" lvl="0" indent="0" algn="l" rtl="0">
              <a:spcBef>
                <a:spcPts val="0"/>
              </a:spcBef>
              <a:spcAft>
                <a:spcPts val="0"/>
              </a:spcAft>
              <a:buNone/>
            </a:pPr>
            <a:r>
              <a:rPr lang="es" sz="1450" dirty="0">
                <a:solidFill>
                  <a:srgbClr val="0E0E0E"/>
                </a:solidFill>
              </a:rPr>
              <a:t>Analyzing this data helps identify hidden patterns and trends, which can enhance campaign strategies, policymaking, and voter engagement efforts.</a:t>
            </a:r>
            <a:endParaRPr sz="1450" dirty="0">
              <a:solidFill>
                <a:srgbClr val="0E0E0E"/>
              </a:solidFill>
            </a:endParaRPr>
          </a:p>
          <a:p>
            <a:pPr marL="0" lvl="0" indent="0" algn="l" rtl="0">
              <a:spcBef>
                <a:spcPts val="0"/>
              </a:spcBef>
              <a:spcAft>
                <a:spcPts val="0"/>
              </a:spcAft>
              <a:buNone/>
            </a:pPr>
            <a:endParaRPr sz="1450" dirty="0">
              <a:solidFill>
                <a:srgbClr val="0E0E0E"/>
              </a:solidFill>
            </a:endParaRPr>
          </a:p>
          <a:p>
            <a:pPr marL="0" lvl="0" indent="0" algn="l" rtl="0">
              <a:spcBef>
                <a:spcPts val="0"/>
              </a:spcBef>
              <a:spcAft>
                <a:spcPts val="0"/>
              </a:spcAft>
              <a:buNone/>
            </a:pPr>
            <a:r>
              <a:rPr lang="es" sz="1450" b="1" dirty="0">
                <a:solidFill>
                  <a:srgbClr val="0E0E0E"/>
                </a:solidFill>
              </a:rPr>
              <a:t>The goal </a:t>
            </a:r>
            <a:r>
              <a:rPr lang="es" sz="1450" dirty="0">
                <a:solidFill>
                  <a:srgbClr val="0E0E0E"/>
                </a:solidFill>
              </a:rPr>
              <a:t>is to u</a:t>
            </a:r>
            <a:r>
              <a:rPr lang="es" sz="1450" b="1" dirty="0">
                <a:solidFill>
                  <a:srgbClr val="0E0E0E"/>
                </a:solidFill>
              </a:rPr>
              <a:t>nderstand why</a:t>
            </a:r>
            <a:r>
              <a:rPr lang="es" sz="1450" dirty="0">
                <a:solidFill>
                  <a:srgbClr val="0E0E0E"/>
                </a:solidFill>
              </a:rPr>
              <a:t> the winning party (</a:t>
            </a:r>
            <a:r>
              <a:rPr lang="es" sz="1450" b="1" dirty="0">
                <a:solidFill>
                  <a:srgbClr val="0E0E0E"/>
                </a:solidFill>
              </a:rPr>
              <a:t>MORENA) achieved a 59% acceptance rate</a:t>
            </a:r>
            <a:r>
              <a:rPr lang="es" sz="1450" dirty="0">
                <a:solidFill>
                  <a:srgbClr val="0E0E0E"/>
                </a:solidFill>
              </a:rPr>
              <a:t>, while the opposition (PAN-PRI-PRD) secured only 28% of the votes. </a:t>
            </a:r>
            <a:endParaRPr sz="1450" dirty="0">
              <a:solidFill>
                <a:srgbClr val="0E0E0E"/>
              </a:solidFill>
            </a:endParaRPr>
          </a:p>
          <a:p>
            <a:pPr marL="0" lvl="0" indent="0" algn="l" rtl="0">
              <a:spcBef>
                <a:spcPts val="0"/>
              </a:spcBef>
              <a:spcAft>
                <a:spcPts val="0"/>
              </a:spcAft>
              <a:buNone/>
            </a:pPr>
            <a:endParaRPr sz="1450" dirty="0">
              <a:solidFill>
                <a:srgbClr val="0E0E0E"/>
              </a:solidFill>
            </a:endParaRPr>
          </a:p>
          <a:p>
            <a:pPr marL="0" lvl="0" indent="0" algn="l" rtl="0">
              <a:spcBef>
                <a:spcPts val="0"/>
              </a:spcBef>
              <a:spcAft>
                <a:spcPts val="0"/>
              </a:spcAft>
              <a:buNone/>
            </a:pPr>
            <a:r>
              <a:rPr lang="es" sz="1450" b="1" dirty="0">
                <a:solidFill>
                  <a:srgbClr val="0E0E0E"/>
                </a:solidFill>
              </a:rPr>
              <a:t>Objectives:</a:t>
            </a:r>
            <a:endParaRPr sz="1450" b="1" dirty="0">
              <a:solidFill>
                <a:srgbClr val="0E0E0E"/>
              </a:solidFill>
            </a:endParaRPr>
          </a:p>
          <a:p>
            <a:pPr marL="457200" lvl="0" indent="-293052" algn="l" rtl="0">
              <a:spcBef>
                <a:spcPts val="0"/>
              </a:spcBef>
              <a:spcAft>
                <a:spcPts val="0"/>
              </a:spcAft>
              <a:buClr>
                <a:srgbClr val="0E0E0E"/>
              </a:buClr>
              <a:buSzPct val="100000"/>
              <a:buAutoNum type="arabicParenR"/>
            </a:pPr>
            <a:r>
              <a:rPr lang="es" sz="1450" dirty="0">
                <a:solidFill>
                  <a:srgbClr val="0E0E0E"/>
                </a:solidFill>
              </a:rPr>
              <a:t>To generate a </a:t>
            </a:r>
            <a:r>
              <a:rPr lang="es" sz="1450" b="1" dirty="0">
                <a:solidFill>
                  <a:srgbClr val="0E0E0E"/>
                </a:solidFill>
              </a:rPr>
              <a:t>Model that predicts votes for MORENA </a:t>
            </a:r>
            <a:endParaRPr sz="1450" dirty="0">
              <a:solidFill>
                <a:srgbClr val="0E0E0E"/>
              </a:solidFill>
            </a:endParaRPr>
          </a:p>
          <a:p>
            <a:pPr marL="457200" lvl="0" indent="-293052" algn="l" rtl="0">
              <a:spcBef>
                <a:spcPts val="0"/>
              </a:spcBef>
              <a:spcAft>
                <a:spcPts val="0"/>
              </a:spcAft>
              <a:buClr>
                <a:srgbClr val="0E0E0E"/>
              </a:buClr>
              <a:buSzPct val="100000"/>
              <a:buAutoNum type="arabicParenR"/>
            </a:pPr>
            <a:r>
              <a:rPr lang="es" sz="1450" b="1" dirty="0">
                <a:solidFill>
                  <a:srgbClr val="0E0E0E"/>
                </a:solidFill>
              </a:rPr>
              <a:t>To provide actionable insights</a:t>
            </a:r>
            <a:r>
              <a:rPr lang="es" sz="1450" dirty="0">
                <a:solidFill>
                  <a:srgbClr val="0E0E0E"/>
                </a:solidFill>
              </a:rPr>
              <a:t> to support the Opposition Party in developing a strategy to improve their results in the 2030 elections.</a:t>
            </a:r>
            <a:endParaRPr sz="1450" dirty="0">
              <a:solidFill>
                <a:srgbClr val="0E0E0E"/>
              </a:solidFill>
            </a:endParaRPr>
          </a:p>
          <a:p>
            <a:pPr marL="0" lvl="0" indent="0" algn="l" rtl="0">
              <a:spcBef>
                <a:spcPts val="0"/>
              </a:spcBef>
              <a:spcAft>
                <a:spcPts val="0"/>
              </a:spcAft>
              <a:buNone/>
            </a:pPr>
            <a:endParaRPr sz="1450" dirty="0">
              <a:solidFill>
                <a:srgbClr val="0E0E0E"/>
              </a:solidFill>
            </a:endParaRPr>
          </a:p>
          <a:p>
            <a:pPr marL="0" lvl="0" indent="0" algn="l" rtl="0">
              <a:spcBef>
                <a:spcPts val="0"/>
              </a:spcBef>
              <a:spcAft>
                <a:spcPts val="0"/>
              </a:spcAft>
              <a:buNone/>
            </a:pPr>
            <a:r>
              <a:rPr lang="es" sz="1450" b="1" dirty="0">
                <a:solidFill>
                  <a:srgbClr val="0E0E0E"/>
                </a:solidFill>
              </a:rPr>
              <a:t>Results: </a:t>
            </a:r>
            <a:endParaRPr sz="1450" b="1" dirty="0">
              <a:solidFill>
                <a:srgbClr val="0E0E0E"/>
              </a:solidFill>
            </a:endParaRPr>
          </a:p>
          <a:p>
            <a:pPr marL="457200" lvl="0" indent="-293052" algn="l" rtl="0">
              <a:spcBef>
                <a:spcPts val="0"/>
              </a:spcBef>
              <a:spcAft>
                <a:spcPts val="0"/>
              </a:spcAft>
              <a:buClr>
                <a:srgbClr val="0E0E0E"/>
              </a:buClr>
              <a:buSzPct val="100000"/>
              <a:buChar char="●"/>
            </a:pPr>
            <a:r>
              <a:rPr lang="es" sz="1450" dirty="0">
                <a:solidFill>
                  <a:srgbClr val="0E0E0E"/>
                </a:solidFill>
              </a:rPr>
              <a:t>Geographic heatmap and interesting insights</a:t>
            </a:r>
            <a:endParaRPr sz="1450" dirty="0">
              <a:solidFill>
                <a:srgbClr val="0E0E0E"/>
              </a:solidFill>
            </a:endParaRPr>
          </a:p>
          <a:p>
            <a:pPr marL="457200" lvl="0" indent="-293052" algn="l" rtl="0">
              <a:spcBef>
                <a:spcPts val="0"/>
              </a:spcBef>
              <a:spcAft>
                <a:spcPts val="0"/>
              </a:spcAft>
              <a:buClr>
                <a:srgbClr val="0E0E0E"/>
              </a:buClr>
              <a:buSzPct val="100000"/>
              <a:buChar char="●"/>
            </a:pPr>
            <a:r>
              <a:rPr lang="es" sz="1450" dirty="0">
                <a:solidFill>
                  <a:srgbClr val="0E0E0E"/>
                </a:solidFill>
              </a:rPr>
              <a:t>2 Main Voters Profiles were discovered with unsupervised learning (k-Means Clustering).</a:t>
            </a:r>
            <a:endParaRPr sz="1450" dirty="0">
              <a:solidFill>
                <a:srgbClr val="0E0E0E"/>
              </a:solidFill>
            </a:endParaRPr>
          </a:p>
          <a:p>
            <a:pPr marL="457200" lvl="0" indent="-293052" algn="l" rtl="0">
              <a:spcBef>
                <a:spcPts val="0"/>
              </a:spcBef>
              <a:spcAft>
                <a:spcPts val="0"/>
              </a:spcAft>
              <a:buClr>
                <a:srgbClr val="0E0E0E"/>
              </a:buClr>
              <a:buSzPct val="100000"/>
              <a:buChar char="●"/>
            </a:pPr>
            <a:r>
              <a:rPr lang="es" sz="1450" dirty="0">
                <a:solidFill>
                  <a:srgbClr val="0E0E0E"/>
                </a:solidFill>
              </a:rPr>
              <a:t>A final Machine Learning Model with 98% accuracy was developed. </a:t>
            </a:r>
            <a:endParaRPr sz="1450" dirty="0">
              <a:solidFill>
                <a:srgbClr val="0E0E0E"/>
              </a:solidFill>
            </a:endParaRPr>
          </a:p>
        </p:txBody>
      </p:sp>
      <p:pic>
        <p:nvPicPr>
          <p:cNvPr id="68" name="Google Shape;68;p14"/>
          <p:cNvPicPr preferRelativeResize="0"/>
          <p:nvPr/>
        </p:nvPicPr>
        <p:blipFill rotWithShape="1">
          <a:blip r:embed="rId3">
            <a:alphaModFix/>
          </a:blip>
          <a:srcRect b="13830"/>
          <a:stretch/>
        </p:blipFill>
        <p:spPr>
          <a:xfrm>
            <a:off x="5031000" y="1421575"/>
            <a:ext cx="4113000" cy="25953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471725" y="193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Methodology</a:t>
            </a:r>
            <a:endParaRPr/>
          </a:p>
        </p:txBody>
      </p:sp>
      <p:sp>
        <p:nvSpPr>
          <p:cNvPr id="74" name="Google Shape;74;p15"/>
          <p:cNvSpPr txBox="1">
            <a:spLocks noGrp="1"/>
          </p:cNvSpPr>
          <p:nvPr>
            <p:ph type="body" idx="1"/>
          </p:nvPr>
        </p:nvSpPr>
        <p:spPr>
          <a:xfrm>
            <a:off x="342200" y="766250"/>
            <a:ext cx="5029800" cy="1956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1200"/>
              </a:spcBef>
              <a:spcAft>
                <a:spcPts val="0"/>
              </a:spcAft>
              <a:buClr>
                <a:schemeClr val="dk1"/>
              </a:buClr>
              <a:buSzPts val="1800"/>
              <a:buChar char="●"/>
            </a:pPr>
            <a:r>
              <a:rPr lang="es" sz="1600" b="1">
                <a:solidFill>
                  <a:schemeClr val="dk1"/>
                </a:solidFill>
              </a:rPr>
              <a:t>Data Engineering</a:t>
            </a:r>
            <a:endParaRPr sz="1600" b="1">
              <a:solidFill>
                <a:schemeClr val="dk1"/>
              </a:solidFill>
            </a:endParaRPr>
          </a:p>
          <a:p>
            <a:pPr marL="457200" lvl="0" indent="-342900" algn="l" rtl="0">
              <a:lnSpc>
                <a:spcPct val="150000"/>
              </a:lnSpc>
              <a:spcBef>
                <a:spcPts val="0"/>
              </a:spcBef>
              <a:spcAft>
                <a:spcPts val="0"/>
              </a:spcAft>
              <a:buClr>
                <a:schemeClr val="dk1"/>
              </a:buClr>
              <a:buSzPts val="1800"/>
              <a:buChar char="●"/>
            </a:pPr>
            <a:r>
              <a:rPr lang="es" sz="1600" b="1">
                <a:solidFill>
                  <a:schemeClr val="dk1"/>
                </a:solidFill>
              </a:rPr>
              <a:t>Data Wrangling</a:t>
            </a:r>
            <a:endParaRPr sz="1600" b="1">
              <a:solidFill>
                <a:schemeClr val="dk1"/>
              </a:solidFill>
            </a:endParaRPr>
          </a:p>
          <a:p>
            <a:pPr marL="457200" lvl="0" indent="-330200" algn="l" rtl="0">
              <a:lnSpc>
                <a:spcPct val="150000"/>
              </a:lnSpc>
              <a:spcBef>
                <a:spcPts val="0"/>
              </a:spcBef>
              <a:spcAft>
                <a:spcPts val="0"/>
              </a:spcAft>
              <a:buClr>
                <a:schemeClr val="dk1"/>
              </a:buClr>
              <a:buSzPts val="1600"/>
              <a:buChar char="●"/>
            </a:pPr>
            <a:r>
              <a:rPr lang="es" sz="1600" b="1">
                <a:solidFill>
                  <a:schemeClr val="dk1"/>
                </a:solidFill>
              </a:rPr>
              <a:t>Exploratory Analysis (EDA) and Visualization</a:t>
            </a:r>
            <a:endParaRPr sz="1600" b="1">
              <a:solidFill>
                <a:schemeClr val="dk1"/>
              </a:solidFill>
            </a:endParaRPr>
          </a:p>
          <a:p>
            <a:pPr marL="457200" lvl="0" indent="-330200" algn="l" rtl="0">
              <a:lnSpc>
                <a:spcPct val="150000"/>
              </a:lnSpc>
              <a:spcBef>
                <a:spcPts val="0"/>
              </a:spcBef>
              <a:spcAft>
                <a:spcPts val="0"/>
              </a:spcAft>
              <a:buClr>
                <a:schemeClr val="dk1"/>
              </a:buClr>
              <a:buSzPts val="1600"/>
              <a:buChar char="●"/>
            </a:pPr>
            <a:r>
              <a:rPr lang="es" sz="1600" b="1">
                <a:solidFill>
                  <a:schemeClr val="dk1"/>
                </a:solidFill>
              </a:rPr>
              <a:t>Feature Engineering and Clusterization</a:t>
            </a:r>
            <a:endParaRPr sz="1600" b="1">
              <a:solidFill>
                <a:schemeClr val="dk1"/>
              </a:solidFill>
            </a:endParaRPr>
          </a:p>
          <a:p>
            <a:pPr marL="457200" lvl="0" indent="-330200" algn="l" rtl="0">
              <a:lnSpc>
                <a:spcPct val="150000"/>
              </a:lnSpc>
              <a:spcBef>
                <a:spcPts val="0"/>
              </a:spcBef>
              <a:spcAft>
                <a:spcPts val="0"/>
              </a:spcAft>
              <a:buClr>
                <a:schemeClr val="dk1"/>
              </a:buClr>
              <a:buSzPts val="1600"/>
              <a:buChar char="●"/>
            </a:pPr>
            <a:r>
              <a:rPr lang="es" sz="1600" b="1">
                <a:solidFill>
                  <a:schemeClr val="dk1"/>
                </a:solidFill>
              </a:rPr>
              <a:t>Predictive Modeling</a:t>
            </a:r>
            <a:endParaRPr sz="1600" b="1">
              <a:solidFill>
                <a:schemeClr val="dk1"/>
              </a:solidFill>
            </a:endParaRPr>
          </a:p>
          <a:p>
            <a:pPr marL="457200" lvl="0" indent="-330200" algn="l" rtl="0">
              <a:lnSpc>
                <a:spcPct val="150000"/>
              </a:lnSpc>
              <a:spcBef>
                <a:spcPts val="0"/>
              </a:spcBef>
              <a:spcAft>
                <a:spcPts val="0"/>
              </a:spcAft>
              <a:buClr>
                <a:schemeClr val="dk1"/>
              </a:buClr>
              <a:buSzPts val="1600"/>
              <a:buChar char="●"/>
            </a:pPr>
            <a:r>
              <a:rPr lang="es" sz="1600" b="1">
                <a:solidFill>
                  <a:schemeClr val="dk1"/>
                </a:solidFill>
              </a:rPr>
              <a:t>Reporting </a:t>
            </a:r>
            <a:endParaRPr sz="1200">
              <a:solidFill>
                <a:schemeClr val="dk1"/>
              </a:solidFill>
            </a:endParaRPr>
          </a:p>
        </p:txBody>
      </p:sp>
      <p:pic>
        <p:nvPicPr>
          <p:cNvPr id="76" name="Google Shape;76;p15"/>
          <p:cNvPicPr preferRelativeResize="0"/>
          <p:nvPr/>
        </p:nvPicPr>
        <p:blipFill>
          <a:blip r:embed="rId3">
            <a:alphaModFix/>
          </a:blip>
          <a:stretch>
            <a:fillRect/>
          </a:stretch>
        </p:blipFill>
        <p:spPr>
          <a:xfrm>
            <a:off x="2647173" y="3067550"/>
            <a:ext cx="1454450" cy="1722125"/>
          </a:xfrm>
          <a:prstGeom prst="rect">
            <a:avLst/>
          </a:prstGeom>
          <a:noFill/>
          <a:ln>
            <a:noFill/>
          </a:ln>
        </p:spPr>
      </p:pic>
      <p:pic>
        <p:nvPicPr>
          <p:cNvPr id="77" name="Google Shape;77;p15"/>
          <p:cNvPicPr preferRelativeResize="0"/>
          <p:nvPr/>
        </p:nvPicPr>
        <p:blipFill>
          <a:blip r:embed="rId4">
            <a:alphaModFix/>
          </a:blip>
          <a:stretch>
            <a:fillRect/>
          </a:stretch>
        </p:blipFill>
        <p:spPr>
          <a:xfrm>
            <a:off x="866650" y="3565000"/>
            <a:ext cx="1780525" cy="1292775"/>
          </a:xfrm>
          <a:prstGeom prst="rect">
            <a:avLst/>
          </a:prstGeom>
          <a:noFill/>
          <a:ln>
            <a:noFill/>
          </a:ln>
        </p:spPr>
      </p:pic>
      <p:pic>
        <p:nvPicPr>
          <p:cNvPr id="78" name="Google Shape;78;p15"/>
          <p:cNvPicPr preferRelativeResize="0"/>
          <p:nvPr/>
        </p:nvPicPr>
        <p:blipFill>
          <a:blip r:embed="rId5">
            <a:alphaModFix/>
          </a:blip>
          <a:stretch>
            <a:fillRect/>
          </a:stretch>
        </p:blipFill>
        <p:spPr>
          <a:xfrm>
            <a:off x="5689750" y="275792"/>
            <a:ext cx="2560852" cy="1573051"/>
          </a:xfrm>
          <a:prstGeom prst="rect">
            <a:avLst/>
          </a:prstGeom>
          <a:noFill/>
          <a:ln>
            <a:noFill/>
          </a:ln>
        </p:spPr>
      </p:pic>
      <p:pic>
        <p:nvPicPr>
          <p:cNvPr id="79" name="Google Shape;79;p15"/>
          <p:cNvPicPr preferRelativeResize="0"/>
          <p:nvPr/>
        </p:nvPicPr>
        <p:blipFill>
          <a:blip r:embed="rId6">
            <a:alphaModFix/>
          </a:blip>
          <a:stretch>
            <a:fillRect/>
          </a:stretch>
        </p:blipFill>
        <p:spPr>
          <a:xfrm>
            <a:off x="5689750" y="2069386"/>
            <a:ext cx="3013036" cy="252819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Data Sources</a:t>
            </a:r>
            <a:endParaRPr dirty="0"/>
          </a:p>
        </p:txBody>
      </p:sp>
      <p:sp>
        <p:nvSpPr>
          <p:cNvPr id="85" name="Google Shape;85;p16"/>
          <p:cNvSpPr txBox="1"/>
          <p:nvPr/>
        </p:nvSpPr>
        <p:spPr>
          <a:xfrm>
            <a:off x="2320787" y="1121956"/>
            <a:ext cx="4899600" cy="7164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solidFill>
                  <a:schemeClr val="lt1"/>
                </a:solidFill>
              </a:rPr>
              <a:t>Data Engineering and Data Wrangling:</a:t>
            </a:r>
            <a:endParaRPr sz="1800">
              <a:solidFill>
                <a:schemeClr val="lt1"/>
              </a:solidFill>
            </a:endParaRPr>
          </a:p>
          <a:p>
            <a:pPr marL="0" lvl="0" indent="0" algn="l" rtl="0">
              <a:spcBef>
                <a:spcPts val="0"/>
              </a:spcBef>
              <a:spcAft>
                <a:spcPts val="0"/>
              </a:spcAft>
              <a:buNone/>
            </a:pPr>
            <a:r>
              <a:rPr lang="es" sz="1800">
                <a:solidFill>
                  <a:schemeClr val="lt1"/>
                </a:solidFill>
              </a:rPr>
              <a:t>Acquiring, Cleaning and Merging </a:t>
            </a:r>
            <a:endParaRPr sz="1800">
              <a:solidFill>
                <a:schemeClr val="lt1"/>
              </a:solidFill>
            </a:endParaRPr>
          </a:p>
        </p:txBody>
      </p:sp>
      <p:sp>
        <p:nvSpPr>
          <p:cNvPr id="86" name="Google Shape;86;p16"/>
          <p:cNvSpPr txBox="1"/>
          <p:nvPr/>
        </p:nvSpPr>
        <p:spPr>
          <a:xfrm>
            <a:off x="556250" y="1893274"/>
            <a:ext cx="2697600" cy="3250225"/>
          </a:xfrm>
          <a:prstGeom prst="rect">
            <a:avLst/>
          </a:prstGeom>
          <a:solidFill>
            <a:srgbClr val="A64D7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u="sng" dirty="0">
                <a:solidFill>
                  <a:schemeClr val="lt1"/>
                </a:solidFill>
              </a:rPr>
              <a:t>PREP</a:t>
            </a:r>
            <a:endParaRPr sz="1800" u="sng" dirty="0">
              <a:solidFill>
                <a:schemeClr val="lt1"/>
              </a:solidFill>
            </a:endParaRPr>
          </a:p>
          <a:p>
            <a:pPr marL="0" lvl="0" indent="0" algn="l" rtl="0">
              <a:spcBef>
                <a:spcPts val="0"/>
              </a:spcBef>
              <a:spcAft>
                <a:spcPts val="0"/>
              </a:spcAft>
              <a:buNone/>
            </a:pPr>
            <a:r>
              <a:rPr lang="es" sz="1800" dirty="0">
                <a:solidFill>
                  <a:schemeClr val="lt1"/>
                </a:solidFill>
              </a:rPr>
              <a:t>2024 and 2018 election results exported from database to CSV file.</a:t>
            </a: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r>
              <a:rPr lang="es" sz="1800" dirty="0">
                <a:solidFill>
                  <a:schemeClr val="lt1"/>
                </a:solidFill>
              </a:rPr>
              <a:t>55,976,881 votes</a:t>
            </a:r>
            <a:endParaRPr sz="1800" dirty="0">
              <a:solidFill>
                <a:schemeClr val="lt1"/>
              </a:solidFill>
            </a:endParaRPr>
          </a:p>
          <a:p>
            <a:pPr marL="0" lvl="0" indent="0" algn="l" rtl="0">
              <a:spcBef>
                <a:spcPts val="0"/>
              </a:spcBef>
              <a:spcAft>
                <a:spcPts val="0"/>
              </a:spcAft>
              <a:buNone/>
            </a:pPr>
            <a:r>
              <a:rPr lang="es" sz="1800" dirty="0">
                <a:solidFill>
                  <a:schemeClr val="lt1"/>
                </a:solidFill>
              </a:rPr>
              <a:t>170,944 polling stations</a:t>
            </a:r>
            <a:endParaRPr sz="1800" dirty="0">
              <a:solidFill>
                <a:schemeClr val="lt1"/>
              </a:solidFill>
            </a:endParaRPr>
          </a:p>
          <a:p>
            <a:pPr marL="0" lvl="0" indent="0" algn="l" rtl="0">
              <a:spcBef>
                <a:spcPts val="0"/>
              </a:spcBef>
              <a:spcAft>
                <a:spcPts val="0"/>
              </a:spcAft>
              <a:buNone/>
            </a:pPr>
            <a:r>
              <a:rPr lang="es" sz="1800" dirty="0">
                <a:solidFill>
                  <a:schemeClr val="lt1"/>
                </a:solidFill>
              </a:rPr>
              <a:t>1,580 municipalities</a:t>
            </a:r>
            <a:endParaRPr sz="1800" dirty="0">
              <a:solidFill>
                <a:schemeClr val="lt1"/>
              </a:solidFill>
            </a:endParaRPr>
          </a:p>
          <a:p>
            <a:pPr marL="0" lvl="0" indent="0" algn="l" rtl="0">
              <a:spcBef>
                <a:spcPts val="0"/>
              </a:spcBef>
              <a:spcAft>
                <a:spcPts val="0"/>
              </a:spcAft>
              <a:buNone/>
            </a:pPr>
            <a:r>
              <a:rPr lang="es" sz="1800" dirty="0">
                <a:solidFill>
                  <a:schemeClr val="lt1"/>
                </a:solidFill>
              </a:rPr>
              <a:t>32 states</a:t>
            </a:r>
            <a:endParaRPr sz="1800" dirty="0">
              <a:solidFill>
                <a:schemeClr val="lt1"/>
              </a:solidFill>
            </a:endParaRPr>
          </a:p>
        </p:txBody>
      </p:sp>
      <p:sp>
        <p:nvSpPr>
          <p:cNvPr id="87" name="Google Shape;87;p16"/>
          <p:cNvSpPr txBox="1"/>
          <p:nvPr/>
        </p:nvSpPr>
        <p:spPr>
          <a:xfrm>
            <a:off x="3314700" y="1893274"/>
            <a:ext cx="2697600" cy="3250225"/>
          </a:xfrm>
          <a:prstGeom prst="rect">
            <a:avLst/>
          </a:prstGeom>
          <a:solidFill>
            <a:srgbClr val="1155C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u="sng" dirty="0">
                <a:solidFill>
                  <a:schemeClr val="lt1"/>
                </a:solidFill>
              </a:rPr>
              <a:t>INEGI</a:t>
            </a:r>
          </a:p>
          <a:p>
            <a:pPr marL="0" lvl="0" indent="0" algn="l" rtl="0">
              <a:spcBef>
                <a:spcPts val="0"/>
              </a:spcBef>
              <a:spcAft>
                <a:spcPts val="0"/>
              </a:spcAft>
              <a:buNone/>
            </a:pPr>
            <a:r>
              <a:rPr lang="es" sz="1800" dirty="0">
                <a:solidFill>
                  <a:schemeClr val="lt1"/>
                </a:solidFill>
              </a:rPr>
              <a:t>Socioeconomic inputs for the 32 states in csv:</a:t>
            </a:r>
          </a:p>
          <a:p>
            <a:pPr marL="0" lvl="0" indent="0" algn="l" rtl="0">
              <a:spcBef>
                <a:spcPts val="0"/>
              </a:spcBef>
              <a:spcAft>
                <a:spcPts val="0"/>
              </a:spcAft>
              <a:buNone/>
            </a:pPr>
            <a:endParaRPr lang="es" sz="1800" dirty="0">
              <a:solidFill>
                <a:schemeClr val="lt1"/>
              </a:solidFill>
            </a:endParaRPr>
          </a:p>
          <a:p>
            <a:pPr marL="0" lvl="0" indent="0" algn="l" rtl="0">
              <a:spcBef>
                <a:spcPts val="0"/>
              </a:spcBef>
              <a:spcAft>
                <a:spcPts val="0"/>
              </a:spcAft>
              <a:buNone/>
            </a:pPr>
            <a:r>
              <a:rPr lang="es" sz="1800" dirty="0">
                <a:solidFill>
                  <a:schemeClr val="lt1"/>
                </a:solidFill>
              </a:rPr>
              <a:t>Hospitals, Schooling Years, vehicles purchased, catholic believers, murders per year, population ages, Poberty ratios, Average Income, etc.</a:t>
            </a:r>
            <a:endParaRPr sz="1800" dirty="0">
              <a:solidFill>
                <a:schemeClr val="lt1"/>
              </a:solidFill>
            </a:endParaRPr>
          </a:p>
        </p:txBody>
      </p:sp>
      <p:sp>
        <p:nvSpPr>
          <p:cNvPr id="88" name="Google Shape;88;p16"/>
          <p:cNvSpPr txBox="1"/>
          <p:nvPr/>
        </p:nvSpPr>
        <p:spPr>
          <a:xfrm>
            <a:off x="6073150" y="1893274"/>
            <a:ext cx="2697600" cy="3250225"/>
          </a:xfrm>
          <a:prstGeom prst="rect">
            <a:avLst/>
          </a:prstGeom>
          <a:solidFill>
            <a:srgbClr val="9900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u="sng" dirty="0">
                <a:solidFill>
                  <a:schemeClr val="lt1"/>
                </a:solidFill>
              </a:rPr>
              <a:t>INE</a:t>
            </a:r>
          </a:p>
          <a:p>
            <a:pPr marL="0" lvl="0" indent="0" algn="l" rtl="0">
              <a:spcBef>
                <a:spcPts val="0"/>
              </a:spcBef>
              <a:spcAft>
                <a:spcPts val="0"/>
              </a:spcAft>
              <a:buNone/>
            </a:pPr>
            <a:r>
              <a:rPr lang="en-US" sz="1800" dirty="0">
                <a:solidFill>
                  <a:schemeClr val="lt1"/>
                </a:solidFill>
              </a:rPr>
              <a:t>Performance and Behavior of Parties per state in csv:</a:t>
            </a:r>
          </a:p>
          <a:p>
            <a:pPr marL="0" lvl="0" indent="0" algn="l" rtl="0">
              <a:spcBef>
                <a:spcPts val="0"/>
              </a:spcBef>
              <a:spcAft>
                <a:spcPts val="0"/>
              </a:spcAft>
              <a:buNone/>
            </a:pPr>
            <a:endParaRPr lang="en-US" sz="1800" dirty="0">
              <a:solidFill>
                <a:schemeClr val="lt1"/>
              </a:solidFill>
            </a:endParaRPr>
          </a:p>
          <a:p>
            <a:pPr marL="0" lvl="0" indent="0" algn="l" rtl="0">
              <a:spcBef>
                <a:spcPts val="0"/>
              </a:spcBef>
              <a:spcAft>
                <a:spcPts val="0"/>
              </a:spcAft>
              <a:buNone/>
            </a:pPr>
            <a:r>
              <a:rPr lang="en-US" sz="1800" dirty="0">
                <a:solidFill>
                  <a:schemeClr val="lt1"/>
                </a:solidFill>
              </a:rPr>
              <a:t># of Campaign events,</a:t>
            </a:r>
          </a:p>
          <a:p>
            <a:pPr marL="0" lvl="0" indent="0" algn="l" rtl="0">
              <a:spcBef>
                <a:spcPts val="0"/>
              </a:spcBef>
              <a:spcAft>
                <a:spcPts val="0"/>
              </a:spcAft>
              <a:buNone/>
            </a:pPr>
            <a:r>
              <a:rPr lang="en-US" sz="1800" dirty="0">
                <a:solidFill>
                  <a:schemeClr val="lt1"/>
                </a:solidFill>
              </a:rPr>
              <a:t>Marketing Budget,</a:t>
            </a:r>
          </a:p>
          <a:p>
            <a:pPr marL="0" lvl="0" indent="0" algn="l" rtl="0">
              <a:spcBef>
                <a:spcPts val="0"/>
              </a:spcBef>
              <a:spcAft>
                <a:spcPts val="0"/>
              </a:spcAft>
              <a:buNone/>
            </a:pPr>
            <a:r>
              <a:rPr lang="en-US" sz="1800" dirty="0">
                <a:solidFill>
                  <a:schemeClr val="lt1"/>
                </a:solidFill>
              </a:rPr>
              <a:t>Federal Welfare,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AB0FA5-1B0B-ECEE-F43E-F17DB182D568}"/>
              </a:ext>
            </a:extLst>
          </p:cNvPr>
          <p:cNvSpPr>
            <a:spLocks noGrp="1"/>
          </p:cNvSpPr>
          <p:nvPr>
            <p:ph type="title"/>
          </p:nvPr>
        </p:nvSpPr>
        <p:spPr/>
        <p:txBody>
          <a:bodyPr>
            <a:normAutofit fontScale="90000"/>
          </a:bodyPr>
          <a:lstStyle/>
          <a:p>
            <a:r>
              <a:rPr lang="es-MX" dirty="0"/>
              <a:t>Final DataFrame</a:t>
            </a:r>
          </a:p>
        </p:txBody>
      </p:sp>
      <p:pic>
        <p:nvPicPr>
          <p:cNvPr id="4" name="Imagen 3">
            <a:extLst>
              <a:ext uri="{FF2B5EF4-FFF2-40B4-BE49-F238E27FC236}">
                <a16:creationId xmlns:a16="http://schemas.microsoft.com/office/drawing/2014/main" id="{A4D4BCD3-F35C-312D-F79A-7713CF46A744}"/>
              </a:ext>
            </a:extLst>
          </p:cNvPr>
          <p:cNvPicPr>
            <a:picLocks noChangeAspect="1"/>
          </p:cNvPicPr>
          <p:nvPr/>
        </p:nvPicPr>
        <p:blipFill>
          <a:blip r:embed="rId2"/>
          <a:stretch>
            <a:fillRect/>
          </a:stretch>
        </p:blipFill>
        <p:spPr>
          <a:xfrm>
            <a:off x="420624" y="1017725"/>
            <a:ext cx="7772400" cy="2840913"/>
          </a:xfrm>
          <a:prstGeom prst="rect">
            <a:avLst/>
          </a:prstGeom>
        </p:spPr>
      </p:pic>
      <p:sp>
        <p:nvSpPr>
          <p:cNvPr id="5" name="CuadroTexto 4">
            <a:extLst>
              <a:ext uri="{FF2B5EF4-FFF2-40B4-BE49-F238E27FC236}">
                <a16:creationId xmlns:a16="http://schemas.microsoft.com/office/drawing/2014/main" id="{7909ECAE-97A0-F6C5-292E-9C5FE862E5F9}"/>
              </a:ext>
            </a:extLst>
          </p:cNvPr>
          <p:cNvSpPr txBox="1"/>
          <p:nvPr/>
        </p:nvSpPr>
        <p:spPr>
          <a:xfrm>
            <a:off x="420624" y="4050792"/>
            <a:ext cx="7663476" cy="738664"/>
          </a:xfrm>
          <a:prstGeom prst="rect">
            <a:avLst/>
          </a:prstGeom>
          <a:noFill/>
        </p:spPr>
        <p:txBody>
          <a:bodyPr wrap="square" rtlCol="0">
            <a:spAutoFit/>
          </a:bodyPr>
          <a:lstStyle/>
          <a:p>
            <a:r>
              <a:rPr lang="es-MX" dirty="0"/>
              <a:t>A 40 columns x 32 rows Dataframe was created to predict the votes for MORENA Entity</a:t>
            </a:r>
          </a:p>
          <a:p>
            <a:r>
              <a:rPr lang="es-MX" dirty="0"/>
              <a:t>This Dataframe was further modified and expanded with the use of some ratios and feature engineering.</a:t>
            </a:r>
          </a:p>
        </p:txBody>
      </p:sp>
    </p:spTree>
    <p:extLst>
      <p:ext uri="{BB962C8B-B14F-4D97-AF65-F5344CB8AC3E}">
        <p14:creationId xmlns:p14="http://schemas.microsoft.com/office/powerpoint/2010/main" val="3090414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8F0E38-FE0A-2596-1EE1-DD18AE3D0A87}"/>
              </a:ext>
            </a:extLst>
          </p:cNvPr>
          <p:cNvSpPr>
            <a:spLocks noGrp="1"/>
          </p:cNvSpPr>
          <p:nvPr>
            <p:ph type="title"/>
          </p:nvPr>
        </p:nvSpPr>
        <p:spPr/>
        <p:txBody>
          <a:bodyPr>
            <a:normAutofit fontScale="90000"/>
          </a:bodyPr>
          <a:lstStyle/>
          <a:p>
            <a:r>
              <a:rPr lang="es-MX" dirty="0"/>
              <a:t>Insight #1: GDP has stagnated since 2018</a:t>
            </a:r>
          </a:p>
        </p:txBody>
      </p:sp>
      <p:pic>
        <p:nvPicPr>
          <p:cNvPr id="1028" name="Picture 4">
            <a:extLst>
              <a:ext uri="{FF2B5EF4-FFF2-40B4-BE49-F238E27FC236}">
                <a16:creationId xmlns:a16="http://schemas.microsoft.com/office/drawing/2014/main" id="{D1F21E11-B931-F760-92D3-0D53CF304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15" y="1148110"/>
            <a:ext cx="3135315" cy="20248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29578C18-B99B-07CC-E1FF-A694574A490D}"/>
              </a:ext>
            </a:extLst>
          </p:cNvPr>
          <p:cNvSpPr txBox="1"/>
          <p:nvPr/>
        </p:nvSpPr>
        <p:spPr>
          <a:xfrm>
            <a:off x="381662" y="4175255"/>
            <a:ext cx="8450638" cy="523220"/>
          </a:xfrm>
          <a:prstGeom prst="rect">
            <a:avLst/>
          </a:prstGeom>
          <a:noFill/>
        </p:spPr>
        <p:txBody>
          <a:bodyPr wrap="square" rtlCol="0">
            <a:spAutoFit/>
          </a:bodyPr>
          <a:lstStyle/>
          <a:p>
            <a:endParaRPr lang="es-MX" dirty="0"/>
          </a:p>
          <a:p>
            <a:r>
              <a:rPr lang="es-MX" dirty="0"/>
              <a:t>In the other hand, with Opposition parties had a 10%-20% growth in GDP average from 1988 to 2018. </a:t>
            </a:r>
          </a:p>
        </p:txBody>
      </p:sp>
      <p:pic>
        <p:nvPicPr>
          <p:cNvPr id="5" name="Imagen 4">
            <a:extLst>
              <a:ext uri="{FF2B5EF4-FFF2-40B4-BE49-F238E27FC236}">
                <a16:creationId xmlns:a16="http://schemas.microsoft.com/office/drawing/2014/main" id="{BBBB812C-84F4-7E43-DA2C-0BA4D167385D}"/>
              </a:ext>
            </a:extLst>
          </p:cNvPr>
          <p:cNvPicPr>
            <a:picLocks noChangeAspect="1"/>
          </p:cNvPicPr>
          <p:nvPr/>
        </p:nvPicPr>
        <p:blipFill>
          <a:blip r:embed="rId3"/>
          <a:stretch>
            <a:fillRect/>
          </a:stretch>
        </p:blipFill>
        <p:spPr>
          <a:xfrm>
            <a:off x="4160242" y="1148110"/>
            <a:ext cx="4392286" cy="1709572"/>
          </a:xfrm>
          <a:prstGeom prst="rect">
            <a:avLst/>
          </a:prstGeom>
        </p:spPr>
      </p:pic>
      <p:sp>
        <p:nvSpPr>
          <p:cNvPr id="7" name="CuadroTexto 6">
            <a:extLst>
              <a:ext uri="{FF2B5EF4-FFF2-40B4-BE49-F238E27FC236}">
                <a16:creationId xmlns:a16="http://schemas.microsoft.com/office/drawing/2014/main" id="{829C92DB-10B6-64DE-BCA0-EB95F41EA4E6}"/>
              </a:ext>
            </a:extLst>
          </p:cNvPr>
          <p:cNvSpPr txBox="1"/>
          <p:nvPr/>
        </p:nvSpPr>
        <p:spPr>
          <a:xfrm>
            <a:off x="268165" y="3125211"/>
            <a:ext cx="3892077" cy="523220"/>
          </a:xfrm>
          <a:prstGeom prst="rect">
            <a:avLst/>
          </a:prstGeom>
          <a:noFill/>
        </p:spPr>
        <p:txBody>
          <a:bodyPr wrap="square">
            <a:spAutoFit/>
          </a:bodyPr>
          <a:lstStyle/>
          <a:p>
            <a:r>
              <a:rPr lang="es-MX" dirty="0"/>
              <a:t>Since AMLO president won elections in 2018, the economy in Mexico has slowed down.</a:t>
            </a:r>
          </a:p>
        </p:txBody>
      </p:sp>
      <p:sp>
        <p:nvSpPr>
          <p:cNvPr id="8" name="CuadroTexto 7">
            <a:extLst>
              <a:ext uri="{FF2B5EF4-FFF2-40B4-BE49-F238E27FC236}">
                <a16:creationId xmlns:a16="http://schemas.microsoft.com/office/drawing/2014/main" id="{34C54EDD-9FFB-8387-26EE-A748115CE11F}"/>
              </a:ext>
            </a:extLst>
          </p:cNvPr>
          <p:cNvSpPr txBox="1"/>
          <p:nvPr/>
        </p:nvSpPr>
        <p:spPr>
          <a:xfrm>
            <a:off x="4230204" y="3118452"/>
            <a:ext cx="4913796" cy="523220"/>
          </a:xfrm>
          <a:prstGeom prst="rect">
            <a:avLst/>
          </a:prstGeom>
          <a:noFill/>
        </p:spPr>
        <p:txBody>
          <a:bodyPr wrap="square">
            <a:spAutoFit/>
          </a:bodyPr>
          <a:lstStyle/>
          <a:p>
            <a:r>
              <a:rPr lang="es-MX" dirty="0"/>
              <a:t>In comparisson, USA and China have a very positive trend </a:t>
            </a:r>
          </a:p>
          <a:p>
            <a:r>
              <a:rPr lang="es-MX" dirty="0"/>
              <a:t>(even after Covid)</a:t>
            </a:r>
          </a:p>
        </p:txBody>
      </p:sp>
    </p:spTree>
    <p:extLst>
      <p:ext uri="{BB962C8B-B14F-4D97-AF65-F5344CB8AC3E}">
        <p14:creationId xmlns:p14="http://schemas.microsoft.com/office/powerpoint/2010/main" val="2374387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CE1B65-B19A-09F1-044F-1C3FF572C576}"/>
              </a:ext>
            </a:extLst>
          </p:cNvPr>
          <p:cNvSpPr>
            <a:spLocks noGrp="1"/>
          </p:cNvSpPr>
          <p:nvPr>
            <p:ph type="title"/>
          </p:nvPr>
        </p:nvSpPr>
        <p:spPr/>
        <p:txBody>
          <a:bodyPr>
            <a:normAutofit fontScale="90000"/>
          </a:bodyPr>
          <a:lstStyle/>
          <a:p>
            <a:r>
              <a:rPr lang="es-MX" dirty="0"/>
              <a:t>Economy stagnation per State from 2018 to 2024</a:t>
            </a:r>
          </a:p>
        </p:txBody>
      </p:sp>
      <p:pic>
        <p:nvPicPr>
          <p:cNvPr id="5" name="Imagen 4">
            <a:extLst>
              <a:ext uri="{FF2B5EF4-FFF2-40B4-BE49-F238E27FC236}">
                <a16:creationId xmlns:a16="http://schemas.microsoft.com/office/drawing/2014/main" id="{4B69104E-9E59-7D50-1967-64B27E49BABF}"/>
              </a:ext>
            </a:extLst>
          </p:cNvPr>
          <p:cNvPicPr>
            <a:picLocks noChangeAspect="1"/>
          </p:cNvPicPr>
          <p:nvPr/>
        </p:nvPicPr>
        <p:blipFill>
          <a:blip r:embed="rId2"/>
          <a:stretch>
            <a:fillRect/>
          </a:stretch>
        </p:blipFill>
        <p:spPr>
          <a:xfrm>
            <a:off x="757512" y="950960"/>
            <a:ext cx="6645303" cy="3747515"/>
          </a:xfrm>
          <a:prstGeom prst="rect">
            <a:avLst/>
          </a:prstGeom>
        </p:spPr>
      </p:pic>
      <p:sp>
        <p:nvSpPr>
          <p:cNvPr id="3" name="CuadroTexto 2">
            <a:extLst>
              <a:ext uri="{FF2B5EF4-FFF2-40B4-BE49-F238E27FC236}">
                <a16:creationId xmlns:a16="http://schemas.microsoft.com/office/drawing/2014/main" id="{516A354B-2121-A3F6-A3B6-8E3400EDCDD8}"/>
              </a:ext>
            </a:extLst>
          </p:cNvPr>
          <p:cNvSpPr txBox="1"/>
          <p:nvPr/>
        </p:nvSpPr>
        <p:spPr>
          <a:xfrm>
            <a:off x="381662" y="4542401"/>
            <a:ext cx="8450638" cy="523220"/>
          </a:xfrm>
          <a:prstGeom prst="rect">
            <a:avLst/>
          </a:prstGeom>
          <a:noFill/>
        </p:spPr>
        <p:txBody>
          <a:bodyPr wrap="square" rtlCol="0">
            <a:spAutoFit/>
          </a:bodyPr>
          <a:lstStyle/>
          <a:p>
            <a:endParaRPr lang="es-MX" dirty="0"/>
          </a:p>
          <a:p>
            <a:r>
              <a:rPr lang="es-MX" dirty="0"/>
              <a:t>GDP Growtth from 2018 to 2024 was only 0.18%.</a:t>
            </a:r>
          </a:p>
        </p:txBody>
      </p:sp>
    </p:spTree>
    <p:extLst>
      <p:ext uri="{BB962C8B-B14F-4D97-AF65-F5344CB8AC3E}">
        <p14:creationId xmlns:p14="http://schemas.microsoft.com/office/powerpoint/2010/main" val="100171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BB291-8EDF-CC50-AD12-631F862384C1}"/>
              </a:ext>
            </a:extLst>
          </p:cNvPr>
          <p:cNvSpPr>
            <a:spLocks noGrp="1"/>
          </p:cNvSpPr>
          <p:nvPr>
            <p:ph type="title"/>
          </p:nvPr>
        </p:nvSpPr>
        <p:spPr/>
        <p:txBody>
          <a:bodyPr>
            <a:normAutofit fontScale="90000"/>
          </a:bodyPr>
          <a:lstStyle/>
          <a:p>
            <a:r>
              <a:rPr lang="es-MX" dirty="0"/>
              <a:t>Votes per Entity</a:t>
            </a:r>
          </a:p>
        </p:txBody>
      </p:sp>
      <p:pic>
        <p:nvPicPr>
          <p:cNvPr id="3" name="Imagen 2">
            <a:extLst>
              <a:ext uri="{FF2B5EF4-FFF2-40B4-BE49-F238E27FC236}">
                <a16:creationId xmlns:a16="http://schemas.microsoft.com/office/drawing/2014/main" id="{7404B891-6B97-1293-0738-11B20335AD7E}"/>
              </a:ext>
            </a:extLst>
          </p:cNvPr>
          <p:cNvPicPr>
            <a:picLocks noChangeAspect="1"/>
          </p:cNvPicPr>
          <p:nvPr/>
        </p:nvPicPr>
        <p:blipFill>
          <a:blip r:embed="rId2"/>
          <a:stretch>
            <a:fillRect/>
          </a:stretch>
        </p:blipFill>
        <p:spPr>
          <a:xfrm>
            <a:off x="624093" y="1017725"/>
            <a:ext cx="6019161" cy="3425891"/>
          </a:xfrm>
          <a:prstGeom prst="rect">
            <a:avLst/>
          </a:prstGeom>
        </p:spPr>
      </p:pic>
      <p:sp>
        <p:nvSpPr>
          <p:cNvPr id="5" name="CuadroTexto 4">
            <a:extLst>
              <a:ext uri="{FF2B5EF4-FFF2-40B4-BE49-F238E27FC236}">
                <a16:creationId xmlns:a16="http://schemas.microsoft.com/office/drawing/2014/main" id="{791953AB-933D-679B-D80A-BD41CB6E86C5}"/>
              </a:ext>
            </a:extLst>
          </p:cNvPr>
          <p:cNvSpPr txBox="1"/>
          <p:nvPr/>
        </p:nvSpPr>
        <p:spPr>
          <a:xfrm>
            <a:off x="162206" y="4443616"/>
            <a:ext cx="8450638" cy="738664"/>
          </a:xfrm>
          <a:prstGeom prst="rect">
            <a:avLst/>
          </a:prstGeom>
          <a:noFill/>
        </p:spPr>
        <p:txBody>
          <a:bodyPr wrap="square" rtlCol="0">
            <a:spAutoFit/>
          </a:bodyPr>
          <a:lstStyle/>
          <a:p>
            <a:endParaRPr lang="es-MX" dirty="0"/>
          </a:p>
          <a:p>
            <a:r>
              <a:rPr lang="es-MX" dirty="0"/>
              <a:t>Orange Color represents the votes for Maynez,</a:t>
            </a:r>
          </a:p>
          <a:p>
            <a:r>
              <a:rPr lang="es-MX" dirty="0"/>
              <a:t>Higher influence of Maynez (as a vote divider) can be observed in Nuevo Leon and Jalisco </a:t>
            </a:r>
          </a:p>
        </p:txBody>
      </p:sp>
    </p:spTree>
    <p:extLst>
      <p:ext uri="{BB962C8B-B14F-4D97-AF65-F5344CB8AC3E}">
        <p14:creationId xmlns:p14="http://schemas.microsoft.com/office/powerpoint/2010/main" val="255993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A6E68F-3DE0-DCE5-D90F-B366C06370A9}"/>
              </a:ext>
            </a:extLst>
          </p:cNvPr>
          <p:cNvSpPr>
            <a:spLocks noGrp="1"/>
          </p:cNvSpPr>
          <p:nvPr>
            <p:ph type="title"/>
          </p:nvPr>
        </p:nvSpPr>
        <p:spPr/>
        <p:txBody>
          <a:bodyPr>
            <a:normAutofit fontScale="90000"/>
          </a:bodyPr>
          <a:lstStyle/>
          <a:p>
            <a:r>
              <a:rPr lang="es-MX" dirty="0"/>
              <a:t>Geographical Heatmap Distribution</a:t>
            </a:r>
          </a:p>
        </p:txBody>
      </p:sp>
      <p:pic>
        <p:nvPicPr>
          <p:cNvPr id="4" name="Imagen 3">
            <a:extLst>
              <a:ext uri="{FF2B5EF4-FFF2-40B4-BE49-F238E27FC236}">
                <a16:creationId xmlns:a16="http://schemas.microsoft.com/office/drawing/2014/main" id="{8FC57F32-D9A9-1E81-B7B7-BA6BCE95BDC1}"/>
              </a:ext>
            </a:extLst>
          </p:cNvPr>
          <p:cNvPicPr>
            <a:picLocks noChangeAspect="1"/>
          </p:cNvPicPr>
          <p:nvPr/>
        </p:nvPicPr>
        <p:blipFill>
          <a:blip r:embed="rId2"/>
          <a:stretch>
            <a:fillRect/>
          </a:stretch>
        </p:blipFill>
        <p:spPr>
          <a:xfrm>
            <a:off x="73153" y="1179576"/>
            <a:ext cx="5376738" cy="3300984"/>
          </a:xfrm>
          <a:prstGeom prst="rect">
            <a:avLst/>
          </a:prstGeom>
        </p:spPr>
      </p:pic>
      <p:sp>
        <p:nvSpPr>
          <p:cNvPr id="8" name="CuadroTexto 7">
            <a:extLst>
              <a:ext uri="{FF2B5EF4-FFF2-40B4-BE49-F238E27FC236}">
                <a16:creationId xmlns:a16="http://schemas.microsoft.com/office/drawing/2014/main" id="{EA59E1B5-5B93-D4E9-495C-322D0A104851}"/>
              </a:ext>
            </a:extLst>
          </p:cNvPr>
          <p:cNvSpPr txBox="1"/>
          <p:nvPr/>
        </p:nvSpPr>
        <p:spPr>
          <a:xfrm>
            <a:off x="5449891" y="1325502"/>
            <a:ext cx="3620956" cy="2893100"/>
          </a:xfrm>
          <a:prstGeom prst="rect">
            <a:avLst/>
          </a:prstGeom>
          <a:noFill/>
        </p:spPr>
        <p:txBody>
          <a:bodyPr wrap="square">
            <a:spAutoFit/>
          </a:bodyPr>
          <a:lstStyle/>
          <a:p>
            <a:r>
              <a:rPr lang="es-MX" dirty="0">
                <a:solidFill>
                  <a:srgbClr val="0E0E0E"/>
                </a:solidFill>
                <a:effectLst/>
                <a:latin typeface=".SF NS"/>
              </a:rPr>
              <a:t>The map shows a significant trend where the highest resistance (blue color) is observed in the Bajío region, known for its industrial and economic strength. While the stronger MORENA states are in the South-East Region (Less Industiral and Economical development)</a:t>
            </a:r>
          </a:p>
          <a:p>
            <a:endParaRPr lang="es-MX" dirty="0">
              <a:solidFill>
                <a:srgbClr val="0E0E0E"/>
              </a:solidFill>
              <a:latin typeface=".SF NS"/>
            </a:endParaRPr>
          </a:p>
          <a:p>
            <a:r>
              <a:rPr lang="es-MX" dirty="0">
                <a:solidFill>
                  <a:srgbClr val="0E0E0E"/>
                </a:solidFill>
                <a:effectLst/>
                <a:latin typeface=".SF NS"/>
              </a:rPr>
              <a:t>This is interesting as votes for MORENA,, correlate highly with poverty ratios. </a:t>
            </a:r>
          </a:p>
          <a:p>
            <a:endParaRPr lang="es-MX" dirty="0">
              <a:solidFill>
                <a:srgbClr val="0E0E0E"/>
              </a:solidFill>
              <a:latin typeface=".SF NS"/>
            </a:endParaRPr>
          </a:p>
          <a:p>
            <a:r>
              <a:rPr lang="es-MX" b="1" dirty="0">
                <a:solidFill>
                  <a:srgbClr val="0E0E0E"/>
                </a:solidFill>
                <a:effectLst/>
                <a:latin typeface=".SF NS"/>
              </a:rPr>
              <a:t>Opposition Party MUST focus on helping the less priviledged population from 2024-2030 if they want to have a chance of winning.</a:t>
            </a:r>
          </a:p>
        </p:txBody>
      </p:sp>
    </p:spTree>
    <p:extLst>
      <p:ext uri="{BB962C8B-B14F-4D97-AF65-F5344CB8AC3E}">
        <p14:creationId xmlns:p14="http://schemas.microsoft.com/office/powerpoint/2010/main" val="370141090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1028</Words>
  <Application>Microsoft Macintosh PowerPoint</Application>
  <PresentationFormat>Presentación en pantalla (16:9)</PresentationFormat>
  <Paragraphs>118</Paragraphs>
  <Slides>18</Slides>
  <Notes>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18</vt:i4>
      </vt:variant>
    </vt:vector>
  </HeadingPairs>
  <TitlesOfParts>
    <vt:vector size="22" baseType="lpstr">
      <vt:lpstr>.SF NS</vt:lpstr>
      <vt:lpstr>Arial</vt:lpstr>
      <vt:lpstr>system-ui</vt:lpstr>
      <vt:lpstr>Simple Light</vt:lpstr>
      <vt:lpstr>Prediction Model of Electoral Results in Mexico: A Case Study using PREP, INEGI and INE Data. </vt:lpstr>
      <vt:lpstr>Executive Summary:</vt:lpstr>
      <vt:lpstr>Methodology</vt:lpstr>
      <vt:lpstr>Data Sources</vt:lpstr>
      <vt:lpstr>Final DataFrame</vt:lpstr>
      <vt:lpstr>Insight #1: GDP has stagnated since 2018</vt:lpstr>
      <vt:lpstr>Economy stagnation per State from 2018 to 2024</vt:lpstr>
      <vt:lpstr>Votes per Entity</vt:lpstr>
      <vt:lpstr>Geographical Heatmap Distribution</vt:lpstr>
      <vt:lpstr>Features vs Response Heatmap</vt:lpstr>
      <vt:lpstr>Linear Correlations</vt:lpstr>
      <vt:lpstr>Clustering (PCA)</vt:lpstr>
      <vt:lpstr>Clustering</vt:lpstr>
      <vt:lpstr>Behavior of the 2 clusters identified (Morena and Opposition)</vt:lpstr>
      <vt:lpstr>Modeling</vt:lpstr>
      <vt:lpstr>Results</vt:lpstr>
      <vt:lpstr>Conclusion: Key Insights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Perez, Javier</cp:lastModifiedBy>
  <cp:revision>8</cp:revision>
  <dcterms:modified xsi:type="dcterms:W3CDTF">2024-08-09T23:43:07Z</dcterms:modified>
</cp:coreProperties>
</file>